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3"/>
  </p:notesMasterIdLst>
  <p:handoutMasterIdLst>
    <p:handoutMasterId r:id="rId24"/>
  </p:handoutMasterIdLst>
  <p:sldIdLst>
    <p:sldId id="645" r:id="rId2"/>
    <p:sldId id="658" r:id="rId3"/>
    <p:sldId id="668" r:id="rId4"/>
    <p:sldId id="661" r:id="rId5"/>
    <p:sldId id="662" r:id="rId6"/>
    <p:sldId id="663" r:id="rId7"/>
    <p:sldId id="664" r:id="rId8"/>
    <p:sldId id="642" r:id="rId9"/>
    <p:sldId id="652" r:id="rId10"/>
    <p:sldId id="654" r:id="rId11"/>
    <p:sldId id="655" r:id="rId12"/>
    <p:sldId id="653" r:id="rId13"/>
    <p:sldId id="640" r:id="rId14"/>
    <p:sldId id="656" r:id="rId15"/>
    <p:sldId id="643" r:id="rId16"/>
    <p:sldId id="651" r:id="rId17"/>
    <p:sldId id="644" r:id="rId18"/>
    <p:sldId id="670" r:id="rId19"/>
    <p:sldId id="650" r:id="rId20"/>
    <p:sldId id="665" r:id="rId21"/>
    <p:sldId id="669" r:id="rId22"/>
  </p:sldIdLst>
  <p:sldSz cx="12192000" cy="68580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00"/>
    <a:srgbClr val="00FF00"/>
    <a:srgbClr val="060CFF"/>
    <a:srgbClr val="FF0015"/>
    <a:srgbClr val="FFF2CC"/>
    <a:srgbClr val="09FF0F"/>
    <a:srgbClr val="008000"/>
    <a:srgbClr val="C4C4C4"/>
    <a:srgbClr val="0000FF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3488" autoAdjust="0"/>
  </p:normalViewPr>
  <p:slideViewPr>
    <p:cSldViewPr>
      <p:cViewPr varScale="1">
        <p:scale>
          <a:sx n="101" d="100"/>
          <a:sy n="101" d="100"/>
        </p:scale>
        <p:origin x="138" y="17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130"/>
    </p:cViewPr>
  </p:sorterViewPr>
  <p:gridSpacing cx="57607" cy="57607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35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35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35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 smtClean="0">
                <a:ea typeface="新細明體" charset="-120"/>
              </a:defRPr>
            </a:lvl1pPr>
          </a:lstStyle>
          <a:p>
            <a:pPr>
              <a:defRPr/>
            </a:pPr>
            <a:fld id="{7D4704C2-F173-4285-B522-F969F2C09D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 eaLnBrk="1" hangingPunct="1">
              <a:defRPr sz="1200" smtClean="0">
                <a:ea typeface="新細明體" charset="-120"/>
              </a:defRPr>
            </a:lvl1pPr>
          </a:lstStyle>
          <a:p>
            <a:pPr>
              <a:defRPr/>
            </a:pPr>
            <a:fld id="{5326DAE6-250A-44CF-BBC6-08F92718CE0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新細明體" charset="-120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7846484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新細明體" charset="-120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D2067B-7DCD-4D23-B5D7-1A5056B9E483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/60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0391349" y="5963708"/>
            <a:ext cx="1276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ACM-BCB 2019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81212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新細明體" charset="-120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7846484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新細明體" charset="-120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E090462-A86B-48C3-9B2C-5B3221A5FC05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4144945800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03785" y="125414"/>
            <a:ext cx="2829983" cy="5953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25414"/>
            <a:ext cx="8290984" cy="5953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新細明體" charset="-120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7846484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新細明體" charset="-120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63EDB3F-6774-4DA1-BB82-333F8C156B7C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93288994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391349" y="5963708"/>
            <a:ext cx="1276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ACM-BCB 2019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02675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2800" b="1" cap="all">
                <a:latin typeface="+mn-ea"/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775" y="1816005"/>
            <a:ext cx="10363200" cy="1500187"/>
          </a:xfrm>
        </p:spPr>
        <p:txBody>
          <a:bodyPr anchor="b"/>
          <a:lstStyle>
            <a:lvl1pPr marL="0" indent="0">
              <a:buNone/>
              <a:defRPr sz="4000">
                <a:latin typeface="Georgia" pitchFamily="18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新細明體" charset="-120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7846484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新細明體" charset="-120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B0E7DA3-8FBA-4652-8844-994AFC548325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113031914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67113"/>
            <a:ext cx="5384800" cy="501142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7113"/>
            <a:ext cx="5384800" cy="501142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新細明體" charset="-120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7846484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新細明體" charset="-120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6F93AD-C32F-402A-B376-46255B04145E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380240128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新細明體" charset="-120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7846484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新細明體" charset="-120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53C595C-1E6F-4EA2-852E-BACBABFCCB31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90358423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新細明體" charset="-120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7846484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新細明體" charset="-120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70BC19-F18B-470E-8F70-3F50D24AE022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229116294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新細明體" charset="-120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7846484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新細明體" charset="-120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DB3A80D-4575-49AC-B93B-6F55AF2DC741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202460200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新細明體" charset="-120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7846484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新細明體" charset="-120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5099BE1-3685-4A14-89CE-D1C6F2C7F0A8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134334262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新細明體" charset="-120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7846484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charset="0"/>
                <a:ea typeface="新細明體" charset="-120"/>
                <a:cs typeface="Arial" charset="0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5D66A6-DDAA-4FE2-B640-B585F28D82BA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/60</a:t>
            </a:r>
          </a:p>
        </p:txBody>
      </p:sp>
    </p:spTree>
    <p:extLst>
      <p:ext uri="{BB962C8B-B14F-4D97-AF65-F5344CB8AC3E}">
        <p14:creationId xmlns:p14="http://schemas.microsoft.com/office/powerpoint/2010/main" val="402164497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1" y="125413"/>
            <a:ext cx="11628967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90600"/>
            <a:ext cx="10972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</p:txBody>
      </p:sp>
      <p:sp>
        <p:nvSpPr>
          <p:cNvPr id="1679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167533" y="6386514"/>
            <a:ext cx="1024467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b="1" smtClean="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FBE6C2E-6670-438C-8F9F-330C699F5CC4}" type="slidenum">
              <a:rPr lang="en-US" altLang="en-US"/>
              <a:pPr>
                <a:defRPr/>
              </a:pPr>
              <a:t>‹#›</a:t>
            </a:fld>
            <a:r>
              <a:rPr lang="en-US" altLang="en-US"/>
              <a:t>/60</a:t>
            </a:r>
          </a:p>
        </p:txBody>
      </p:sp>
      <p:pic>
        <p:nvPicPr>
          <p:cNvPr id="1029" name="Picture 13" descr="gold_footer"/>
          <p:cNvPicPr>
            <a:picLocks noChangeAspect="1" noChangeArrowheads="1"/>
          </p:cNvPicPr>
          <p:nvPr/>
        </p:nvPicPr>
        <p:blipFill>
          <a:blip r:embed="rId13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24600"/>
            <a:ext cx="12192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4" descr="eu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7" b="30029"/>
          <a:stretch>
            <a:fillRect/>
          </a:stretch>
        </p:blipFill>
        <p:spPr bwMode="auto">
          <a:xfrm>
            <a:off x="9082618" y="6351588"/>
            <a:ext cx="2048933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5" descr="miblab_log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234" y="6359526"/>
            <a:ext cx="3274484" cy="447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16" descr="gt_logo_navy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4" y="6202364"/>
            <a:ext cx="2501900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7" descr="Superbuzz_300dpi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72200"/>
            <a:ext cx="683684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509" r:id="rId2"/>
    <p:sldLayoutId id="2147484510" r:id="rId3"/>
    <p:sldLayoutId id="2147484511" r:id="rId4"/>
    <p:sldLayoutId id="2147484512" r:id="rId5"/>
    <p:sldLayoutId id="2147484513" r:id="rId6"/>
    <p:sldLayoutId id="2147484514" r:id="rId7"/>
    <p:sldLayoutId id="2147484515" r:id="rId8"/>
    <p:sldLayoutId id="2147484516" r:id="rId9"/>
    <p:sldLayoutId id="2147484517" r:id="rId10"/>
    <p:sldLayoutId id="2147484518" r:id="rId11"/>
  </p:sldLayoutIdLst>
  <p:transition spd="med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iblab.bme.gatech.edu/" TargetMode="External"/><Relationship Id="rId2" Type="http://schemas.openxmlformats.org/officeDocument/2006/relationships/hyperlink" Target="mailto:achoudhary46@gatech.edu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97671" y="2104039"/>
            <a:ext cx="10596658" cy="1470025"/>
          </a:xfrm>
        </p:spPr>
        <p:txBody>
          <a:bodyPr/>
          <a:lstStyle/>
          <a:p>
            <a:r>
              <a:rPr lang="en-US" sz="2800" dirty="0"/>
              <a:t>Learning to Evaluate Color Similarity for Histopathology </a:t>
            </a:r>
            <a:r>
              <a:rPr lang="en-US" sz="2800" dirty="0" smtClean="0"/>
              <a:t>Images using </a:t>
            </a:r>
            <a:r>
              <a:rPr lang="en-US" sz="2800" dirty="0"/>
              <a:t>Triplet Networks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Anirudh Choudhary, Hang Wu, Li Tong, May D. Wang</a:t>
            </a:r>
          </a:p>
          <a:p>
            <a:endParaRPr lang="en-US" dirty="0" smtClean="0"/>
          </a:p>
          <a:p>
            <a:r>
              <a:rPr lang="en-US" dirty="0" smtClean="0"/>
              <a:t>Department of Biomedical Engineering, Georgia Institute of Technology and Emory University</a:t>
            </a:r>
          </a:p>
        </p:txBody>
      </p:sp>
    </p:spTree>
    <p:extLst>
      <p:ext uri="{BB962C8B-B14F-4D97-AF65-F5344CB8AC3E}">
        <p14:creationId xmlns:p14="http://schemas.microsoft.com/office/powerpoint/2010/main" val="30593247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236" y="4958624"/>
            <a:ext cx="914400" cy="914400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733" y="4785731"/>
            <a:ext cx="933855" cy="914400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855" y="4571496"/>
            <a:ext cx="914400" cy="914400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Pre-Processing Pipeline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884" y="1009506"/>
            <a:ext cx="10972800" cy="5029200"/>
          </a:xfrm>
        </p:spPr>
        <p:txBody>
          <a:bodyPr/>
          <a:lstStyle/>
          <a:p>
            <a:r>
              <a:rPr lang="en-US" sz="2000" dirty="0" smtClean="0"/>
              <a:t>Define classes: Sample </a:t>
            </a:r>
            <a:r>
              <a:rPr lang="en-US" sz="2000" dirty="0" err="1" smtClean="0"/>
              <a:t>upto</a:t>
            </a:r>
            <a:r>
              <a:rPr lang="en-US" sz="2000" dirty="0" smtClean="0"/>
              <a:t> 1000 patches from each whole slide image</a:t>
            </a:r>
          </a:p>
          <a:p>
            <a:r>
              <a:rPr lang="en-US" sz="2000" dirty="0" smtClean="0"/>
              <a:t>Tile selection</a:t>
            </a:r>
          </a:p>
          <a:p>
            <a:pPr lvl="1"/>
            <a:r>
              <a:rPr lang="en-US" sz="1800" dirty="0" smtClean="0"/>
              <a:t>Tile Scoring: Ensures balanced representation of tissue components</a:t>
            </a:r>
          </a:p>
          <a:p>
            <a:pPr lvl="1"/>
            <a:r>
              <a:rPr lang="en-US" sz="1800" dirty="0" smtClean="0"/>
              <a:t>Select tiles with more than 90% tissue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030" name="Picture 6" descr="WSI Example Slid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6"/>
          <a:stretch/>
        </p:blipFill>
        <p:spPr bwMode="auto">
          <a:xfrm>
            <a:off x="746640" y="3228745"/>
            <a:ext cx="2576017" cy="184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op Tiles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0" r="22476" b="1376"/>
          <a:stretch/>
        </p:blipFill>
        <p:spPr bwMode="auto">
          <a:xfrm>
            <a:off x="5812931" y="2776424"/>
            <a:ext cx="1345131" cy="103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issue Heat Map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6" r="1096" b="1979"/>
          <a:stretch/>
        </p:blipFill>
        <p:spPr bwMode="auto">
          <a:xfrm>
            <a:off x="3884551" y="4302350"/>
            <a:ext cx="2444277" cy="184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90506" y="2776424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Whole Slide Image</a:t>
            </a:r>
            <a:endParaRPr lang="en-US" dirty="0"/>
          </a:p>
        </p:txBody>
      </p:sp>
      <p:pic>
        <p:nvPicPr>
          <p:cNvPr id="16" name="Picture 6" descr="WSI Example Slide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6"/>
          <a:stretch/>
        </p:blipFill>
        <p:spPr bwMode="auto">
          <a:xfrm>
            <a:off x="3884551" y="2776424"/>
            <a:ext cx="1467965" cy="105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2954" y="2848975"/>
            <a:ext cx="928884" cy="816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3405" y="2838632"/>
            <a:ext cx="930647" cy="8180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5768" y="2786584"/>
            <a:ext cx="1364862" cy="101859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774391" y="2449681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Downscale by 16x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63184" y="2449681"/>
            <a:ext cx="2101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Hysteresis Thresholding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790061" y="2454216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Remove artifacts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554511" y="2456509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Remove small objects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339204" y="3295880"/>
            <a:ext cx="487867" cy="71538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30" idx="3"/>
            <a:endCxn id="1034" idx="1"/>
          </p:cNvCxnSpPr>
          <p:nvPr/>
        </p:nvCxnSpPr>
        <p:spPr>
          <a:xfrm>
            <a:off x="3322657" y="4150457"/>
            <a:ext cx="561894" cy="107360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31018" y="4000234"/>
            <a:ext cx="2288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Tiling + Tile Scoring</a:t>
            </a:r>
            <a:endParaRPr lang="en-US" dirty="0"/>
          </a:p>
        </p:txBody>
      </p:sp>
      <p:pic>
        <p:nvPicPr>
          <p:cNvPr id="1036" name="Picture 12" descr="Top Tile Border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542" y="4300064"/>
            <a:ext cx="1845710" cy="184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6901468" y="3996568"/>
            <a:ext cx="1587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Tile Selection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326271" y="4042605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Patch Extraction (Class ‘K’)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401418" y="3228745"/>
            <a:ext cx="36261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202367" y="3228745"/>
            <a:ext cx="36261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9531838" y="3228745"/>
            <a:ext cx="36261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384035" y="5206174"/>
            <a:ext cx="36261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728482" y="5210511"/>
            <a:ext cx="36261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94730" y="4410950"/>
            <a:ext cx="914400" cy="914400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10803568" y="4435404"/>
            <a:ext cx="970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512 x 512</a:t>
            </a:r>
          </a:p>
          <a:p>
            <a:pPr algn="ctr"/>
            <a:r>
              <a:rPr lang="en-US" dirty="0" smtClean="0"/>
              <a:t>sized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1918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Pre-Processing: WSI Tile Scoring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137362" y="2698953"/>
                <a:ext cx="3344249" cy="5295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1.0 − 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1.0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1.0+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362" y="2698953"/>
                <a:ext cx="3344249" cy="529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41798" y="1931218"/>
                <a:ext cx="10010304" cy="354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𝑡𝑖𝑠𝑠𝑢𝑒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𝑝𝑒𝑟𝑐𝑒𝑛𝑡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𝑐𝑜𝑙𝑜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𝑓𝑎𝑐𝑡𝑜𝑟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𝑠𝑎𝑡𝑢𝑟𝑎𝑡𝑖𝑜𝑛𝑣𝑎𝑙𝑢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𝑓𝑎𝑐𝑡𝑜𝑟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𝑞𝑢𝑎𝑛𝑡𝑖𝑡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𝑓𝑎𝑐𝑡𝑜𝑟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798" y="1931218"/>
                <a:ext cx="10010304" cy="354521"/>
              </a:xfrm>
              <a:prstGeom prst="rect">
                <a:avLst/>
              </a:prstGeom>
              <a:blipFill>
                <a:blip r:embed="rId3"/>
                <a:stretch>
                  <a:fillRect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59385" y="3540474"/>
                <a:ext cx="8575129" cy="1833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𝑐𝑜𝑙𝑜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𝑓𝑎𝑐𝑡𝑜𝑟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+mj-lt"/>
                  </a:rPr>
                  <a:t>                 : </a:t>
                </a:r>
                <a:r>
                  <a:rPr lang="en-US" sz="1800" dirty="0" err="1" smtClean="0">
                    <a:latin typeface="+mj-lt"/>
                  </a:rPr>
                  <a:t>Favours</a:t>
                </a:r>
                <a:r>
                  <a:rPr lang="en-US" sz="1800" dirty="0" smtClean="0">
                    <a:latin typeface="+mj-lt"/>
                  </a:rPr>
                  <a:t> hematoxylin stained regions over eosin stain</a:t>
                </a:r>
              </a:p>
              <a:p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𝑠𝑎𝑡𝑢𝑟𝑎𝑡𝑖𝑜𝑛𝑣𝑎𝑙𝑢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𝑓𝑎𝑐𝑡𝑜𝑟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+mj-lt"/>
                  </a:rPr>
                  <a:t>  : </a:t>
                </a:r>
                <a:r>
                  <a:rPr lang="en-US" sz="1800" dirty="0">
                    <a:latin typeface="+mj-lt"/>
                  </a:rPr>
                  <a:t>Real tissue should have broad HSV saturation and </a:t>
                </a:r>
                <a:r>
                  <a:rPr lang="en-US" sz="1800" dirty="0" smtClean="0">
                    <a:latin typeface="+mj-lt"/>
                  </a:rPr>
                  <a:t>value</a:t>
                </a:r>
              </a:p>
              <a:p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𝑞𝑢𝑎𝑛𝑡𝑖𝑡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𝑓𝑎𝑐𝑡𝑜𝑟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+mj-lt"/>
                  </a:rPr>
                  <a:t>             : Higher amount of tissue is better</a:t>
                </a:r>
              </a:p>
              <a:p>
                <a:endParaRPr lang="en-US" sz="1800" dirty="0">
                  <a:latin typeface="+mj-lt"/>
                </a:endParaRPr>
              </a:p>
              <a:p>
                <a:r>
                  <a:rPr lang="en-US" sz="1800" dirty="0" smtClean="0">
                    <a:latin typeface="+mj-lt"/>
                  </a:rPr>
                  <a:t>Each factor ranges between ‘0’ and ‘1’</a:t>
                </a:r>
                <a:endParaRPr lang="en-US" sz="1800" dirty="0">
                  <a:latin typeface="+mj-lt"/>
                </a:endParaRPr>
              </a:p>
              <a:p>
                <a:endParaRPr lang="en-US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385" y="3540474"/>
                <a:ext cx="8575129" cy="1833002"/>
              </a:xfrm>
              <a:prstGeom prst="rect">
                <a:avLst/>
              </a:prstGeom>
              <a:blipFill>
                <a:blip r:embed="rId4"/>
                <a:stretch>
                  <a:fillRect l="-569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257012" y="5906101"/>
            <a:ext cx="6239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*Whole-Slide </a:t>
            </a:r>
            <a:r>
              <a:rPr lang="en-US" dirty="0">
                <a:latin typeface="+mj-lt"/>
              </a:rPr>
              <a:t>Image Preprocessing in </a:t>
            </a:r>
            <a:r>
              <a:rPr lang="en-US" dirty="0" smtClean="0">
                <a:latin typeface="+mj-lt"/>
              </a:rPr>
              <a:t>Python : Deron Eriksson (IBM CODAIT)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04946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Datasets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077" y="4578927"/>
            <a:ext cx="1305759" cy="979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88" y="4578927"/>
            <a:ext cx="1311222" cy="979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421" y="4578542"/>
            <a:ext cx="1299525" cy="979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681" y="4580755"/>
            <a:ext cx="1294026" cy="9797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3335" y="1182327"/>
            <a:ext cx="5991128" cy="478138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80" y="1713788"/>
            <a:ext cx="5536881" cy="18014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38057" y="1290797"/>
            <a:ext cx="4265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Tumor </a:t>
            </a:r>
            <a:r>
              <a:rPr lang="en-US" dirty="0">
                <a:latin typeface="+mj-lt"/>
              </a:rPr>
              <a:t>Proliferation Assessment Challenge (TUPAC)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11374" y="4135455"/>
            <a:ext cx="31325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BACH(ICIAR Grand Challenge 2018)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156" y="3488122"/>
            <a:ext cx="5902171" cy="689769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latin typeface="+mj-lt"/>
              </a:rPr>
              <a:t>200 WSI randomly sampled (multiple laboratories &amp; cancer condition)</a:t>
            </a:r>
            <a:endParaRPr lang="en-US" sz="1400" dirty="0">
              <a:latin typeface="+mj-lt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728898" y="5623457"/>
            <a:ext cx="5902171" cy="68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400" kern="0" dirty="0">
                <a:latin typeface="+mj-lt"/>
              </a:rPr>
              <a:t>30 high resolution </a:t>
            </a:r>
            <a:r>
              <a:rPr lang="en-US" sz="1400" kern="0" dirty="0" smtClean="0">
                <a:latin typeface="+mj-lt"/>
              </a:rPr>
              <a:t>breast cancer histology images</a:t>
            </a:r>
            <a:endParaRPr lang="en-US" sz="1400" kern="0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98091" y="826378"/>
            <a:ext cx="469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j-lt"/>
              </a:rPr>
              <a:t>Test (37 WSI; 12,900 Samples (20% query))</a:t>
            </a:r>
            <a:endParaRPr lang="en-US" sz="18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83042" y="826378"/>
            <a:ext cx="456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j-lt"/>
              </a:rPr>
              <a:t>Training (210 WSI; 200,000 image samples)</a:t>
            </a:r>
            <a:endParaRPr lang="en-US" sz="1800" dirty="0"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842616" y="1182326"/>
            <a:ext cx="5014084" cy="478138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42673" y="1292290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MITOS – ATYPIA (ICPR 2014)</a:t>
            </a:r>
            <a:endParaRPr lang="en-US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86669" y="4111119"/>
            <a:ext cx="13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CAMELYON17</a:t>
            </a:r>
            <a:endParaRPr lang="en-US" dirty="0">
              <a:latin typeface="+mj-lt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7411292" y="5623457"/>
            <a:ext cx="5902171" cy="68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400" kern="0" dirty="0" smtClean="0">
                <a:latin typeface="+mj-lt"/>
              </a:rPr>
              <a:t>Breast cancer metastases (5 labs; 3 subjects each)</a:t>
            </a:r>
            <a:endParaRPr lang="en-US" sz="1400" kern="0" dirty="0">
              <a:latin typeface="+mj-lt"/>
            </a:endParaRPr>
          </a:p>
        </p:txBody>
      </p:sp>
      <p:pic>
        <p:nvPicPr>
          <p:cNvPr id="4102" name="Picture 6" descr="https://camelyon17.grand-challenge.org/media/CAMELYON17/public_html/example_high_resoluti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144" y="4472753"/>
            <a:ext cx="1697665" cy="103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camelyon17.grand-challenge.org/media/CAMELYON17/public_html/example_mid_resoluti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342" y="4454271"/>
            <a:ext cx="1340257" cy="103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9"/>
          <a:stretch/>
        </p:blipFill>
        <p:spPr>
          <a:xfrm>
            <a:off x="6931301" y="1736948"/>
            <a:ext cx="4666167" cy="1844764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6932816" y="3488122"/>
            <a:ext cx="5902171" cy="68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1400" kern="0" dirty="0" smtClean="0">
                <a:latin typeface="+mj-lt"/>
              </a:rPr>
              <a:t>Each WSI acquired using 2 microscopes (multiple patients)</a:t>
            </a:r>
            <a:endParaRPr lang="en-US" sz="1400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731821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Network Training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728" y="1182327"/>
            <a:ext cx="7665694" cy="5029200"/>
          </a:xfrm>
        </p:spPr>
        <p:txBody>
          <a:bodyPr/>
          <a:lstStyle/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84" y="2161646"/>
            <a:ext cx="10529000" cy="3864414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74578" y="1009506"/>
            <a:ext cx="11359189" cy="1152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 smtClean="0"/>
              <a:t>Core architecture : ResNet50-v1 </a:t>
            </a:r>
            <a:r>
              <a:rPr lang="en-US" sz="1800" kern="0" dirty="0"/>
              <a:t>(</a:t>
            </a:r>
            <a:r>
              <a:rPr lang="en-US" sz="1800" kern="0" dirty="0" err="1" smtClean="0"/>
              <a:t>pretrained</a:t>
            </a:r>
            <a:r>
              <a:rPr lang="en-US" sz="1800" kern="0" dirty="0"/>
              <a:t>)</a:t>
            </a:r>
            <a:endParaRPr lang="en-US" sz="1800" kern="0" dirty="0" smtClean="0"/>
          </a:p>
          <a:p>
            <a:r>
              <a:rPr lang="en-US" sz="1800" kern="0" dirty="0" smtClean="0"/>
              <a:t>Input image </a:t>
            </a:r>
            <a:r>
              <a:rPr lang="en-US" sz="1800" kern="0" dirty="0" err="1" smtClean="0"/>
              <a:t>downsampling</a:t>
            </a:r>
            <a:r>
              <a:rPr lang="en-US" sz="1800" kern="0" dirty="0" smtClean="0"/>
              <a:t> (256 x 256) with standard data augmentation (flip, crop)</a:t>
            </a:r>
          </a:p>
          <a:p>
            <a:r>
              <a:rPr lang="en-US" sz="1800" kern="0" dirty="0" smtClean="0"/>
              <a:t>Batch-size of 80 images (20 images per class) ; Learning rate: 3x10</a:t>
            </a:r>
            <a:r>
              <a:rPr lang="en-US" sz="1800" kern="0" baseline="30000" dirty="0" smtClean="0"/>
              <a:t>-4</a:t>
            </a:r>
            <a:r>
              <a:rPr lang="en-US" sz="1800" kern="0" dirty="0" smtClean="0"/>
              <a:t> ; N = 30,000 iterations</a:t>
            </a:r>
            <a:endParaRPr lang="en-US" sz="1800" kern="0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7542484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Evaluation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/>
                  <a:t>Quantitative</a:t>
                </a:r>
              </a:p>
              <a:p>
                <a:r>
                  <a:rPr lang="en-US" dirty="0" smtClean="0"/>
                  <a:t>Given a query image, how does our metric perform in retrieving perceptually similar images?</a:t>
                </a:r>
              </a:p>
              <a:p>
                <a:pPr lvl="1"/>
                <a:r>
                  <a:rPr lang="en-US" dirty="0" smtClean="0"/>
                  <a:t>Rank @ K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/>
                          <m:t># </m:t>
                        </m:r>
                        <m:r>
                          <m:rPr>
                            <m:nor/>
                          </m:rPr>
                          <a:rPr lang="en-US"/>
                          <m:t>of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retrieved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items</m:t>
                        </m:r>
                        <m:r>
                          <m:rPr>
                            <m:nor/>
                          </m:rPr>
                          <a:rPr lang="en-US"/>
                          <m:t> @</m:t>
                        </m:r>
                        <m:r>
                          <m:rPr>
                            <m:nor/>
                          </m:rPr>
                          <a:rPr lang="en-US"/>
                          <m:t>k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that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are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relevant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/>
                          <m:t>total</m:t>
                        </m:r>
                        <m:r>
                          <m:rPr>
                            <m:nor/>
                          </m:rPr>
                          <a:rPr lang="en-US"/>
                          <m:t> # </m:t>
                        </m:r>
                        <m:r>
                          <m:rPr>
                            <m:nor/>
                          </m:rPr>
                          <a:rPr lang="en-US"/>
                          <m:t>of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relevant</m:t>
                        </m:r>
                        <m:r>
                          <m:rPr>
                            <m:nor/>
                          </m:rPr>
                          <a:rPr lang="en-US"/>
                          <m:t> </m:t>
                        </m:r>
                        <m:r>
                          <m:rPr>
                            <m:nor/>
                          </m:rPr>
                          <a:rPr lang="en-US"/>
                          <m:t>items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b="1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Qualitative</a:t>
                </a:r>
              </a:p>
              <a:p>
                <a:r>
                  <a:rPr lang="en-US" dirty="0" smtClean="0"/>
                  <a:t>How well does our embedding capture perceptual differences across subjects/laboratories?</a:t>
                </a:r>
              </a:p>
              <a:p>
                <a:r>
                  <a:rPr lang="en-US" dirty="0" smtClean="0"/>
                  <a:t>How well does our embedding evaluate color normalization tasks?</a:t>
                </a:r>
              </a:p>
              <a:p>
                <a:r>
                  <a:rPr lang="en-US" dirty="0" smtClean="0"/>
                  <a:t>Visually, how similar are 10 nearest neighbor patches to a query image?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3" t="-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708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Retrieval Performance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1353"/>
          <a:stretch/>
        </p:blipFill>
        <p:spPr>
          <a:xfrm>
            <a:off x="796155" y="2161646"/>
            <a:ext cx="5278361" cy="2177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2981"/>
          <a:stretch/>
        </p:blipFill>
        <p:spPr>
          <a:xfrm>
            <a:off x="6175318" y="2219253"/>
            <a:ext cx="5182752" cy="21740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02654" y="4730271"/>
            <a:ext cx="8986692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 err="1">
                <a:latin typeface="+mj-lt"/>
              </a:rPr>
              <a:t>TriNet</a:t>
            </a:r>
            <a:r>
              <a:rPr lang="en-US" sz="1800" dirty="0">
                <a:latin typeface="+mj-lt"/>
              </a:rPr>
              <a:t>-P outperforms </a:t>
            </a:r>
            <a:r>
              <a:rPr lang="en-US" sz="1800" dirty="0" smtClean="0">
                <a:latin typeface="+mj-lt"/>
              </a:rPr>
              <a:t>unsupervised </a:t>
            </a:r>
            <a:r>
              <a:rPr lang="en-US" sz="1800" dirty="0">
                <a:latin typeface="+mj-lt"/>
              </a:rPr>
              <a:t>perceptual </a:t>
            </a:r>
            <a:r>
              <a:rPr lang="en-US" sz="1800" dirty="0" smtClean="0">
                <a:latin typeface="+mj-lt"/>
              </a:rPr>
              <a:t>similarity metrics </a:t>
            </a:r>
            <a:r>
              <a:rPr lang="en-US" sz="1800" dirty="0">
                <a:latin typeface="+mj-lt"/>
              </a:rPr>
              <a:t>on image retrieval </a:t>
            </a:r>
            <a:r>
              <a:rPr lang="en-US" sz="1800" dirty="0" smtClean="0">
                <a:latin typeface="+mj-lt"/>
              </a:rPr>
              <a:t>task</a:t>
            </a:r>
            <a:endParaRPr lang="en-US" sz="18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1555" y="1700790"/>
            <a:ext cx="5048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Laboratory-based retrieval scores for </a:t>
            </a:r>
          </a:p>
          <a:p>
            <a:pPr algn="ctr"/>
            <a:r>
              <a:rPr lang="en-US" dirty="0" smtClean="0">
                <a:latin typeface="+mj-lt"/>
              </a:rPr>
              <a:t>MITOS and CAMELYON17 datasets</a:t>
            </a:r>
            <a:endParaRPr lang="en-US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42292" y="1669962"/>
            <a:ext cx="5048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Subject-based retrieval scores for </a:t>
            </a:r>
          </a:p>
          <a:p>
            <a:pPr algn="ctr"/>
            <a:r>
              <a:rPr lang="en-US" dirty="0" smtClean="0">
                <a:latin typeface="+mj-lt"/>
              </a:rPr>
              <a:t>MITOS and CAMELYON17 datasets</a:t>
            </a:r>
            <a:endParaRPr lang="en-US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6155" y="3342498"/>
            <a:ext cx="5011811" cy="8716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27012" y="3342498"/>
            <a:ext cx="5069417" cy="8716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321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923"/>
          <a:stretch/>
        </p:blipFill>
        <p:spPr>
          <a:xfrm>
            <a:off x="-422852" y="1118584"/>
            <a:ext cx="6624805" cy="38143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07965" y="1297541"/>
            <a:ext cx="6279163" cy="34564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Visualizing Learned </a:t>
            </a:r>
            <a:r>
              <a:rPr lang="en-US" sz="2800" dirty="0" err="1" smtClean="0"/>
              <a:t>Embeddings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9" t="37038" b="26626"/>
          <a:stretch/>
        </p:blipFill>
        <p:spPr>
          <a:xfrm rot="20750716" flipV="1">
            <a:off x="5886520" y="1325305"/>
            <a:ext cx="5919461" cy="410629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4771039" y="1297541"/>
            <a:ext cx="1036926" cy="1402556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771039" y="3218560"/>
            <a:ext cx="1036926" cy="153540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303175" y="5064493"/>
            <a:ext cx="7632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t-SNE plot : </a:t>
            </a:r>
            <a:r>
              <a:rPr lang="en-US" sz="1600" dirty="0" err="1" smtClean="0">
                <a:latin typeface="+mj-lt"/>
              </a:rPr>
              <a:t>Embeddings</a:t>
            </a:r>
            <a:r>
              <a:rPr lang="en-US" sz="1600" dirty="0" smtClean="0">
                <a:latin typeface="+mj-lt"/>
              </a:rPr>
              <a:t> for image patches generated from 11 subject tissues </a:t>
            </a:r>
          </a:p>
          <a:p>
            <a:pPr algn="ctr"/>
            <a:r>
              <a:rPr lang="en-US" sz="1600" dirty="0" smtClean="0">
                <a:latin typeface="+mj-lt"/>
              </a:rPr>
              <a:t>scanned using two microscopes – </a:t>
            </a:r>
            <a:r>
              <a:rPr lang="en-US" sz="1600" dirty="0" err="1" smtClean="0">
                <a:latin typeface="+mj-lt"/>
              </a:rPr>
              <a:t>Aperio</a:t>
            </a:r>
            <a:r>
              <a:rPr lang="en-US" sz="1600" dirty="0" smtClean="0">
                <a:latin typeface="+mj-lt"/>
              </a:rPr>
              <a:t> (A) and Hamamatsu (H) (MITOS Dataset)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3936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829"/>
          <a:stretch/>
        </p:blipFill>
        <p:spPr>
          <a:xfrm>
            <a:off x="77079" y="1412755"/>
            <a:ext cx="6029325" cy="32836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Stain Normalization (MITOS)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1171557" y="1208483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+mj-lt"/>
              </a:rPr>
              <a:t>t-SNE plot of </a:t>
            </a:r>
            <a:r>
              <a:rPr lang="en-US" sz="1600" dirty="0" smtClean="0">
                <a:latin typeface="+mj-lt"/>
              </a:rPr>
              <a:t>image </a:t>
            </a:r>
            <a:r>
              <a:rPr lang="en-US" sz="1600" dirty="0" err="1" smtClean="0">
                <a:latin typeface="+mj-lt"/>
              </a:rPr>
              <a:t>embeddings</a:t>
            </a:r>
            <a:r>
              <a:rPr lang="en-US" sz="1600" dirty="0" smtClean="0">
                <a:latin typeface="+mj-lt"/>
              </a:rPr>
              <a:t> (MITOS)</a:t>
            </a:r>
            <a:endParaRPr lang="en-US" sz="1600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85" y="1606364"/>
            <a:ext cx="2693536" cy="28393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721" y="1512950"/>
            <a:ext cx="2676064" cy="29328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837768" y="118934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+mj-lt"/>
              </a:rPr>
              <a:t>Better Color Normalization in (2) leads to overlapping </a:t>
            </a:r>
            <a:r>
              <a:rPr lang="en-US" dirty="0" err="1" smtClean="0">
                <a:latin typeface="+mj-lt"/>
              </a:rPr>
              <a:t>embeddings</a:t>
            </a:r>
            <a:endParaRPr lang="en-US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83228" y="4495676"/>
            <a:ext cx="328239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+mj-lt"/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667634" y="4495675"/>
            <a:ext cx="328239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+mj-lt"/>
              </a:rPr>
              <a:t>2</a:t>
            </a:r>
            <a:endParaRPr lang="en-US" b="1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62581" y="5222627"/>
            <a:ext cx="9784924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1600" dirty="0" smtClean="0">
                <a:latin typeface="+mj-lt"/>
              </a:rPr>
              <a:t>Image embeddings capture the effectiveness of color normalization in MITOS dataset</a:t>
            </a:r>
            <a:endParaRPr lang="en-US" sz="16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0428" y="3098854"/>
            <a:ext cx="81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Aperio</a:t>
            </a:r>
            <a:r>
              <a:rPr lang="en-US" sz="1100" dirty="0" smtClean="0"/>
              <a:t> (A)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962581" y="3371393"/>
            <a:ext cx="1178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Hamamatsu (H)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3580211" y="2407296"/>
            <a:ext cx="1492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Normalized </a:t>
            </a:r>
            <a:r>
              <a:rPr lang="en-US" sz="1000" dirty="0" err="1" smtClean="0"/>
              <a:t>Aperio</a:t>
            </a:r>
            <a:r>
              <a:rPr lang="en-US" sz="1000" dirty="0" smtClean="0"/>
              <a:t> (A*)</a:t>
            </a:r>
            <a:endParaRPr lang="en-US" sz="1000" dirty="0"/>
          </a:p>
        </p:txBody>
      </p:sp>
      <p:sp>
        <p:nvSpPr>
          <p:cNvPr id="20" name="Curved Up Arrow 19"/>
          <p:cNvSpPr/>
          <p:nvPr/>
        </p:nvSpPr>
        <p:spPr>
          <a:xfrm rot="13613928">
            <a:off x="3892719" y="1987387"/>
            <a:ext cx="1842967" cy="5784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06560" y="1252978"/>
            <a:ext cx="10599688" cy="3737440"/>
            <a:chOff x="680942" y="2636365"/>
            <a:chExt cx="10599688" cy="3737440"/>
          </a:xfrm>
        </p:grpSpPr>
        <p:sp>
          <p:nvSpPr>
            <p:cNvPr id="22" name="Rectangle 21"/>
            <p:cNvSpPr/>
            <p:nvPr/>
          </p:nvSpPr>
          <p:spPr>
            <a:xfrm>
              <a:off x="680942" y="2636365"/>
              <a:ext cx="10599688" cy="3737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91509" y="3318371"/>
              <a:ext cx="4740131" cy="2373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13951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Stain Normalization (CAMELYON)</a:t>
            </a:r>
            <a:endParaRPr lang="en-US" sz="2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5044" y="1041273"/>
            <a:ext cx="7162876" cy="469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774" y="1209050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399" y="2184065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713" y="2184065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399" y="1209050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841" y="3717035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305" y="4753961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368" y="4753360"/>
            <a:ext cx="914400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276" y="3717035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14" y="1666251"/>
            <a:ext cx="977674" cy="9776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4" y="3667307"/>
            <a:ext cx="895037" cy="895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9" y="1666250"/>
            <a:ext cx="977674" cy="97767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563954" y="931476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Reinhard</a:t>
            </a:r>
            <a:r>
              <a:rPr lang="en-US" baseline="30000" dirty="0" smtClean="0">
                <a:latin typeface="+mj-lt"/>
              </a:rPr>
              <a:t>1</a:t>
            </a:r>
            <a:endParaRPr lang="en-US" baseline="300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563954" y="3389619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Vahadane</a:t>
            </a:r>
            <a:r>
              <a:rPr lang="en-US" baseline="30000" dirty="0" smtClean="0">
                <a:latin typeface="+mj-lt"/>
              </a:rPr>
              <a:t>2</a:t>
            </a:r>
            <a:endParaRPr lang="en-US" baseline="30000" dirty="0">
              <a:latin typeface="+mj-lt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1159842" y="2839884"/>
            <a:ext cx="301344" cy="6336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8419" y="1316401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Source 1</a:t>
            </a:r>
            <a:endParaRPr lang="en-US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59801" y="1323108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Source 2</a:t>
            </a:r>
            <a:endParaRPr lang="en-US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0192" y="4562344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Reference</a:t>
            </a:r>
            <a:endParaRPr lang="en-US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12401" y="4963234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Source 1</a:t>
            </a:r>
            <a:endParaRPr lang="en-US" dirty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27459" y="1462302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Source 2</a:t>
            </a:r>
            <a:endParaRPr lang="en-US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865177" y="3390191"/>
            <a:ext cx="93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Reference</a:t>
            </a:r>
            <a:endParaRPr lang="en-US" dirty="0">
              <a:latin typeface="+mj-lt"/>
            </a:endParaRPr>
          </a:p>
        </p:txBody>
      </p:sp>
      <p:cxnSp>
        <p:nvCxnSpPr>
          <p:cNvPr id="31" name="Straight Arrow Connector 30"/>
          <p:cNvCxnSpPr>
            <a:stCxn id="29" idx="1"/>
          </p:cNvCxnSpPr>
          <p:nvPr/>
        </p:nvCxnSpPr>
        <p:spPr>
          <a:xfrm flipH="1" flipV="1">
            <a:off x="8565111" y="3058093"/>
            <a:ext cx="300066" cy="48598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442153" y="4477546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+mj-lt"/>
              </a:rPr>
              <a:t>Vahadane</a:t>
            </a:r>
            <a:endParaRPr lang="en-US" dirty="0">
              <a:latin typeface="+mj-lt"/>
            </a:endParaRPr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>
            <a:off x="8375422" y="4631435"/>
            <a:ext cx="290212" cy="1568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6119284" y="2334467"/>
            <a:ext cx="1071249" cy="23043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236782" y="2411006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+mj-lt"/>
              </a:rPr>
              <a:t>Reinhard</a:t>
            </a:r>
            <a:endParaRPr lang="en-US" dirty="0">
              <a:latin typeface="+mj-lt"/>
            </a:endParaRPr>
          </a:p>
        </p:txBody>
      </p:sp>
      <p:cxnSp>
        <p:nvCxnSpPr>
          <p:cNvPr id="39" name="Straight Arrow Connector 38"/>
          <p:cNvCxnSpPr>
            <a:stCxn id="29" idx="0"/>
          </p:cNvCxnSpPr>
          <p:nvPr/>
        </p:nvCxnSpPr>
        <p:spPr>
          <a:xfrm flipH="1" flipV="1">
            <a:off x="8796763" y="2857434"/>
            <a:ext cx="535850" cy="53275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723981" y="1115807"/>
            <a:ext cx="2741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t-SNE Plot of Image </a:t>
            </a:r>
            <a:r>
              <a:rPr lang="en-US" b="1" dirty="0" err="1" smtClean="0">
                <a:latin typeface="+mj-lt"/>
              </a:rPr>
              <a:t>Embeddings</a:t>
            </a:r>
            <a:endParaRPr lang="en-US" b="1" dirty="0"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85485" y="5897024"/>
            <a:ext cx="100184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1. E</a:t>
            </a:r>
            <a:r>
              <a:rPr lang="en-US" sz="1000" dirty="0"/>
              <a:t>. </a:t>
            </a:r>
            <a:r>
              <a:rPr lang="en-US" sz="1000" dirty="0" err="1"/>
              <a:t>Reinhard</a:t>
            </a:r>
            <a:r>
              <a:rPr lang="en-US" sz="1000" dirty="0"/>
              <a:t>, M. </a:t>
            </a:r>
            <a:r>
              <a:rPr lang="en-US" sz="1000" dirty="0" err="1"/>
              <a:t>Adhikhmin</a:t>
            </a:r>
            <a:r>
              <a:rPr lang="en-US" sz="1000" dirty="0"/>
              <a:t>, B. Gooch and P. Shirley, "Color transfer between images," in IEEE Computer Graphics and Applications, </a:t>
            </a:r>
            <a:r>
              <a:rPr lang="en-US" sz="1000" dirty="0" smtClean="0"/>
              <a:t>2001</a:t>
            </a:r>
            <a:endParaRPr lang="en-US" sz="1000" dirty="0"/>
          </a:p>
          <a:p>
            <a:r>
              <a:rPr lang="en-US" sz="1000" dirty="0" smtClean="0"/>
              <a:t>2. </a:t>
            </a:r>
            <a:r>
              <a:rPr lang="en-US" sz="1000" dirty="0" err="1" smtClean="0"/>
              <a:t>Vahadane</a:t>
            </a:r>
            <a:r>
              <a:rPr lang="en-US" sz="1000" dirty="0" smtClean="0"/>
              <a:t> </a:t>
            </a:r>
            <a:r>
              <a:rPr lang="en-US" sz="1000" dirty="0"/>
              <a:t>et. al., ‘Structure-preserving color normalization and sparse </a:t>
            </a:r>
            <a:r>
              <a:rPr lang="en-US" sz="1000" dirty="0" smtClean="0"/>
              <a:t>stain separation </a:t>
            </a:r>
            <a:r>
              <a:rPr lang="en-US" sz="1000" dirty="0"/>
              <a:t>for histological images’, IEEE transactions on medical imaging, </a:t>
            </a:r>
            <a:r>
              <a:rPr lang="en-US" sz="1000" dirty="0" smtClean="0"/>
              <a:t>2016</a:t>
            </a:r>
            <a:r>
              <a:rPr lang="en-US" sz="1000" dirty="0"/>
              <a:t>.</a:t>
            </a:r>
          </a:p>
        </p:txBody>
      </p:sp>
      <p:sp>
        <p:nvSpPr>
          <p:cNvPr id="51" name="Oval 50"/>
          <p:cNvSpPr/>
          <p:nvPr/>
        </p:nvSpPr>
        <p:spPr>
          <a:xfrm>
            <a:off x="1735063" y="4631435"/>
            <a:ext cx="155626" cy="155626"/>
          </a:xfrm>
          <a:prstGeom prst="ellipse">
            <a:avLst/>
          </a:prstGeom>
          <a:solidFill>
            <a:srgbClr val="FF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80222" y="1392476"/>
            <a:ext cx="155626" cy="155626"/>
          </a:xfrm>
          <a:prstGeom prst="ellipse">
            <a:avLst/>
          </a:prstGeom>
          <a:solidFill>
            <a:srgbClr val="060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188232" y="1399183"/>
            <a:ext cx="155626" cy="155626"/>
          </a:xfrm>
          <a:prstGeom prst="ellipse">
            <a:avLst/>
          </a:prstGeom>
          <a:solidFill>
            <a:srgbClr val="060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0416692" y="998686"/>
            <a:ext cx="155626" cy="155626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0382381" y="3465694"/>
            <a:ext cx="155626" cy="155626"/>
          </a:xfrm>
          <a:prstGeom prst="ellipse">
            <a:avLst/>
          </a:prstGeom>
          <a:solidFill>
            <a:srgbClr val="00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17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Qualitative Analysis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2184456" y="718585"/>
            <a:ext cx="8378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+mj-lt"/>
              </a:rPr>
              <a:t>10 nearest patches retrieved from the test dataset for each query image </a:t>
            </a:r>
            <a:endParaRPr lang="en-US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611" y="3388308"/>
            <a:ext cx="5943600" cy="11887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049" y="2377403"/>
            <a:ext cx="5943600" cy="11887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049" y="1379925"/>
            <a:ext cx="5943600" cy="1188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330" y="4289439"/>
            <a:ext cx="5943600" cy="11887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923" y="5120630"/>
            <a:ext cx="5943598" cy="11887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50606" y="1548996"/>
            <a:ext cx="554334" cy="45299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20961" y="1162585"/>
            <a:ext cx="3154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+mj-lt"/>
              </a:rPr>
              <a:t>MITOS</a:t>
            </a:r>
            <a:endParaRPr lang="en-US" dirty="0"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72989"/>
            <a:ext cx="6025851" cy="12051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157210"/>
            <a:ext cx="6048739" cy="12097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42" y="3372333"/>
            <a:ext cx="6077672" cy="121553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62479" y="1585576"/>
            <a:ext cx="554334" cy="45299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14619" y="1176614"/>
            <a:ext cx="3154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+mj-lt"/>
              </a:rPr>
              <a:t>CAMELYON</a:t>
            </a:r>
            <a:endParaRPr lang="en-US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" y="2346913"/>
            <a:ext cx="6096051" cy="121921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86" y="1366363"/>
            <a:ext cx="6101297" cy="12202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1" y="1379925"/>
            <a:ext cx="4988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Query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08514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Background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Histopathology: Examination of microscopic tissue images</a:t>
            </a:r>
          </a:p>
          <a:p>
            <a:r>
              <a:rPr lang="en-US" dirty="0" smtClean="0"/>
              <a:t>Transparent tissue </a:t>
            </a:r>
            <a:r>
              <a:rPr lang="en-US" dirty="0"/>
              <a:t>samples </a:t>
            </a:r>
            <a:r>
              <a:rPr lang="en-US" dirty="0" smtClean="0"/>
              <a:t>colored using chemical dyes that bind selectively</a:t>
            </a:r>
          </a:p>
          <a:p>
            <a:r>
              <a:rPr lang="en-US" dirty="0" smtClean="0"/>
              <a:t>Staining helps in better visualization and analysis of tissue morphology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261" y="2564895"/>
            <a:ext cx="3110778" cy="3110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786" y="2592567"/>
            <a:ext cx="3124043" cy="309224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116681" y="3889856"/>
            <a:ext cx="576070" cy="40324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88621" y="5725628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H&amp;E Stained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02552" y="5725628"/>
            <a:ext cx="2026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Tissue Sample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61675" y="4500889"/>
            <a:ext cx="1805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Hematoxylin (Blue)</a:t>
            </a:r>
          </a:p>
          <a:p>
            <a:pPr algn="ctr"/>
            <a:r>
              <a:rPr lang="en-US" dirty="0" smtClean="0"/>
              <a:t>Nuclei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04829" y="3133178"/>
            <a:ext cx="21034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Eosin (Pink)</a:t>
            </a:r>
          </a:p>
          <a:p>
            <a:pPr algn="ctr"/>
            <a:r>
              <a:rPr lang="en-US" dirty="0" err="1"/>
              <a:t>Fibres</a:t>
            </a:r>
            <a:r>
              <a:rPr lang="en-US" dirty="0"/>
              <a:t>, Muscle Cells,</a:t>
            </a:r>
          </a:p>
          <a:p>
            <a:pPr algn="ctr"/>
            <a:r>
              <a:rPr lang="en-US" dirty="0"/>
              <a:t>Intracellular </a:t>
            </a:r>
            <a:r>
              <a:rPr lang="en-US" dirty="0" smtClean="0"/>
              <a:t>membranes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0"/>
          </p:cNvCxnSpPr>
          <p:nvPr/>
        </p:nvCxnSpPr>
        <p:spPr>
          <a:xfrm flipH="1" flipV="1">
            <a:off x="8859833" y="3025752"/>
            <a:ext cx="1296727" cy="1074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0"/>
          </p:cNvCxnSpPr>
          <p:nvPr/>
        </p:nvCxnSpPr>
        <p:spPr>
          <a:xfrm flipH="1" flipV="1">
            <a:off x="7939424" y="4160872"/>
            <a:ext cx="2224902" cy="340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125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Summary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Introduce </a:t>
            </a:r>
            <a:r>
              <a:rPr lang="en-US" sz="2000" b="1" dirty="0" smtClean="0"/>
              <a:t>novel quantitative metric </a:t>
            </a:r>
            <a:r>
              <a:rPr lang="en-US" sz="2000" dirty="0" smtClean="0"/>
              <a:t>for evaluating stain normalization based on deep </a:t>
            </a:r>
            <a:r>
              <a:rPr lang="en-US" sz="2000" dirty="0" err="1" smtClean="0"/>
              <a:t>embeddings</a:t>
            </a:r>
            <a:endParaRPr lang="en-US" sz="20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Propose a </a:t>
            </a:r>
            <a:r>
              <a:rPr lang="en-US" sz="2000" b="1" dirty="0" smtClean="0"/>
              <a:t>semi-supervised pipeline </a:t>
            </a:r>
            <a:r>
              <a:rPr lang="en-US" sz="2000" dirty="0" smtClean="0"/>
              <a:t>for creating training dataset creation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Euclidean distance margin based loss works well in capturing perceptual similarity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Embedding distance aligns with stain normalization effectiveness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 smtClean="0"/>
              <a:t>Future Work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Incorporate </a:t>
            </a:r>
            <a:r>
              <a:rPr lang="en-US" dirty="0"/>
              <a:t>into real-world pathological diagnosis </a:t>
            </a:r>
            <a:r>
              <a:rPr lang="en-US" dirty="0" smtClean="0"/>
              <a:t>pipeline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Improve pre-processing pipeline: Identify informative regions in whole slide </a:t>
            </a:r>
            <a:r>
              <a:rPr lang="en-US" dirty="0" smtClean="0"/>
              <a:t>image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Better </a:t>
            </a:r>
            <a:r>
              <a:rPr lang="en-US" dirty="0" err="1"/>
              <a:t>Embeddings</a:t>
            </a:r>
            <a:r>
              <a:rPr lang="en-US" dirty="0"/>
              <a:t>: Disentangled </a:t>
            </a:r>
            <a:r>
              <a:rPr lang="en-US" dirty="0" smtClean="0"/>
              <a:t>embedding</a:t>
            </a:r>
            <a:endParaRPr lang="en-US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Loss Functions: Histogram distance-based </a:t>
            </a:r>
            <a:r>
              <a:rPr lang="en-US" dirty="0" smtClean="0"/>
              <a:t>loss, </a:t>
            </a:r>
            <a:r>
              <a:rPr lang="en-US" dirty="0"/>
              <a:t>Angular </a:t>
            </a:r>
            <a:r>
              <a:rPr lang="en-US" dirty="0" smtClean="0"/>
              <a:t>loss, Siamese + Triplet Loss</a:t>
            </a:r>
            <a:endParaRPr lang="en-US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Network Structure: Hierarchical triplet network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1600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993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Thank </a:t>
            </a:r>
            <a:r>
              <a:rPr lang="en-US" sz="3600" dirty="0" smtClean="0"/>
              <a:t>You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b="0" dirty="0"/>
              <a:t>This work is supported by funding from American Heart Association,</a:t>
            </a:r>
            <a:br>
              <a:rPr lang="en-US" b="0" dirty="0"/>
            </a:br>
            <a:r>
              <a:rPr lang="en-US" b="0" dirty="0" err="1"/>
              <a:t>Giglio</a:t>
            </a:r>
            <a:r>
              <a:rPr lang="en-US" b="0" dirty="0"/>
              <a:t> Cancer Research fund, Petit Institute Faculty Fellow</a:t>
            </a:r>
            <a:br>
              <a:rPr lang="en-US" b="0" dirty="0"/>
            </a:br>
            <a:r>
              <a:rPr lang="en-US" b="0" dirty="0"/>
              <a:t>Fund, and Carol Ann and David Flanagan Faculty Fellow Fund</a:t>
            </a:r>
            <a:endParaRPr lang="en-US" sz="36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828800" y="4235498"/>
            <a:ext cx="8534400" cy="2038349"/>
          </a:xfrm>
        </p:spPr>
        <p:txBody>
          <a:bodyPr/>
          <a:lstStyle/>
          <a:p>
            <a:r>
              <a:rPr lang="en-US" dirty="0" smtClean="0"/>
              <a:t>Email: </a:t>
            </a:r>
            <a:r>
              <a:rPr lang="en-US" dirty="0" smtClean="0">
                <a:hlinkClick r:id="rId2"/>
              </a:rPr>
              <a:t>achoudhary46@gatech.edu</a:t>
            </a:r>
            <a:endParaRPr lang="en-US" dirty="0" smtClean="0"/>
          </a:p>
          <a:p>
            <a:r>
              <a:rPr lang="en-US" dirty="0" smtClean="0"/>
              <a:t>BioMIB Lab: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://miblab.bme.gatech.edu/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667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Background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Challenge: Stain </a:t>
            </a:r>
            <a:r>
              <a:rPr lang="en-US" dirty="0"/>
              <a:t>color </a:t>
            </a:r>
            <a:r>
              <a:rPr lang="en-US" dirty="0" smtClean="0"/>
              <a:t>variance </a:t>
            </a:r>
            <a:r>
              <a:rPr lang="en-US" dirty="0"/>
              <a:t>across </a:t>
            </a:r>
            <a:r>
              <a:rPr lang="en-US" dirty="0" smtClean="0"/>
              <a:t>laboratories/subjects </a:t>
            </a:r>
            <a:endParaRPr lang="en-US" dirty="0"/>
          </a:p>
          <a:p>
            <a:pPr lvl="1"/>
            <a:r>
              <a:rPr lang="en-US" dirty="0"/>
              <a:t>Varying dye </a:t>
            </a:r>
            <a:r>
              <a:rPr lang="en-US" dirty="0" smtClean="0"/>
              <a:t>composition</a:t>
            </a:r>
          </a:p>
          <a:p>
            <a:pPr lvl="1"/>
            <a:r>
              <a:rPr lang="en-US" dirty="0" smtClean="0"/>
              <a:t>Different staining procedures</a:t>
            </a:r>
          </a:p>
          <a:p>
            <a:pPr lvl="1"/>
            <a:r>
              <a:rPr lang="en-US" dirty="0" smtClean="0"/>
              <a:t>Different scanners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2573337"/>
            <a:ext cx="8591550" cy="36004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0391775" y="4111952"/>
            <a:ext cx="13497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111111"/>
                </a:solidFill>
                <a:latin typeface="Roboto"/>
              </a:rPr>
              <a:t>Colorectal cancer dataset</a:t>
            </a:r>
            <a:endParaRPr lang="en-US" sz="1200" b="0" i="0" dirty="0">
              <a:solidFill>
                <a:srgbClr val="111111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95568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Stain Normalization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13" y="1410506"/>
            <a:ext cx="4072692" cy="10083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59" y="1363613"/>
            <a:ext cx="4491826" cy="995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49610" y="2506972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Original</a:t>
            </a:r>
            <a:endParaRPr lang="en-US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1110" y="2496003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Target</a:t>
            </a:r>
            <a:endParaRPr lang="en-US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30067" y="2506971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Color normalized</a:t>
            </a:r>
          </a:p>
        </p:txBody>
      </p:sp>
      <p:sp>
        <p:nvSpPr>
          <p:cNvPr id="4" name="Rectangle 3"/>
          <p:cNvSpPr/>
          <p:nvPr/>
        </p:nvSpPr>
        <p:spPr>
          <a:xfrm>
            <a:off x="1016154" y="5522552"/>
            <a:ext cx="10159691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Quantitative evaluation of stain </a:t>
            </a:r>
            <a:r>
              <a:rPr lang="en-US" sz="1600" dirty="0">
                <a:latin typeface="+mj-lt"/>
              </a:rPr>
              <a:t>n</a:t>
            </a:r>
            <a:r>
              <a:rPr lang="en-US" sz="1600" dirty="0" smtClean="0">
                <a:latin typeface="+mj-lt"/>
              </a:rPr>
              <a:t>ormalization becomes a key quality control step for downstream analysis</a:t>
            </a:r>
            <a:endParaRPr lang="en-US" sz="16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89318" y="2518986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Classification (Mitosis Detection)</a:t>
            </a:r>
            <a:r>
              <a:rPr lang="en-US" baseline="30000" dirty="0" smtClean="0">
                <a:latin typeface="+mj-lt"/>
              </a:rPr>
              <a:t>1</a:t>
            </a:r>
            <a:endParaRPr lang="en-US" baseline="30000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13"/>
          <a:stretch/>
        </p:blipFill>
        <p:spPr>
          <a:xfrm>
            <a:off x="5580971" y="1203038"/>
            <a:ext cx="2810717" cy="125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9" r="25008" b="44211"/>
          <a:stretch/>
        </p:blipFill>
        <p:spPr>
          <a:xfrm>
            <a:off x="8557529" y="1470362"/>
            <a:ext cx="3159520" cy="9899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278945" y="2518986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Nuclei Segmentation</a:t>
            </a:r>
            <a:r>
              <a:rPr lang="en-US" baseline="30000" dirty="0" smtClean="0">
                <a:latin typeface="+mj-lt"/>
              </a:rPr>
              <a:t>2</a:t>
            </a:r>
            <a:endParaRPr lang="en-US" baseline="30000" dirty="0">
              <a:latin typeface="+mj-lt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09688" y="1771143"/>
            <a:ext cx="487480" cy="366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19733" y="1149704"/>
            <a:ext cx="625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+mj-lt"/>
              </a:rPr>
              <a:t>Original</a:t>
            </a:r>
            <a:endParaRPr lang="en-US" sz="10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607874" y="1149704"/>
            <a:ext cx="9685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+mj-lt"/>
              </a:rPr>
              <a:t>Un-normalized</a:t>
            </a:r>
            <a:endParaRPr lang="en-US" sz="10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600206" y="1149704"/>
            <a:ext cx="1151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+mj-lt"/>
              </a:rPr>
              <a:t>Color normalized</a:t>
            </a:r>
            <a:endParaRPr lang="en-US" sz="1000" dirty="0"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16154" y="2963888"/>
            <a:ext cx="10159691" cy="248135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43" name="Curved Down Arrow 42"/>
          <p:cNvSpPr/>
          <p:nvPr/>
        </p:nvSpPr>
        <p:spPr>
          <a:xfrm>
            <a:off x="2589559" y="836613"/>
            <a:ext cx="1330734" cy="36642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654" y="3563122"/>
            <a:ext cx="9290931" cy="17388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96785" y="5927656"/>
            <a:ext cx="8608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A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. </a:t>
            </a:r>
            <a:r>
              <a:rPr lang="en-US" sz="10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Bentaieb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and G. </a:t>
            </a:r>
            <a:r>
              <a:rPr lang="en-US" sz="10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Hamarneh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"Adversarial Stain Transfer for Histopathology Image Analysis," in </a:t>
            </a:r>
            <a:r>
              <a:rPr lang="en-US" sz="10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IEEE Transactions on Medical </a:t>
            </a:r>
            <a:r>
              <a:rPr lang="en-US" sz="1000" i="1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Imaging</a:t>
            </a: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, 2018</a:t>
            </a:r>
          </a:p>
          <a:p>
            <a:pPr marL="228600" indent="-228600">
              <a:buAutoNum type="arabicPeriod"/>
            </a:pPr>
            <a:r>
              <a:rPr lang="en-US" sz="1000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Sethi</a:t>
            </a: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et. 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al., “Empirical comparison of color normalization methods for epithelial-stromal classification in H and E </a:t>
            </a: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images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.” in J </a:t>
            </a:r>
            <a:r>
              <a:rPr lang="en-US" sz="10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Pathol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Inform 2016</a:t>
            </a:r>
            <a:endParaRPr lang="en-US" sz="1000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marL="228600" indent="-228600">
              <a:buAutoNum type="arabicPeriod"/>
            </a:pPr>
            <a:endParaRPr lang="en-US" sz="8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67609" y="3164409"/>
            <a:ext cx="4772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Varying Performance of Stain Normalization Methods*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4891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4" grpId="0" animBg="1"/>
      <p:bldP spid="6" grpId="0"/>
      <p:bldP spid="21" grpId="0"/>
      <p:bldP spid="9" grpId="0" animBg="1"/>
      <p:bldP spid="22" grpId="0"/>
      <p:bldP spid="23" grpId="0"/>
      <p:bldP spid="24" grpId="0"/>
      <p:bldP spid="33" grpId="0" animBg="1"/>
      <p:bldP spid="43" grpId="0" animBg="1"/>
      <p:bldP spid="19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Quantitative Evaluation</a:t>
            </a:r>
            <a:endParaRPr lang="en-US" sz="28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12340" y="813989"/>
            <a:ext cx="7210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kern="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Various metrics have been proposed/used in stain normalization studies</a:t>
            </a:r>
            <a:endParaRPr lang="en-US" sz="18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38881" y="5279512"/>
            <a:ext cx="9815732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Lack of standard metric </a:t>
            </a:r>
            <a:r>
              <a:rPr lang="en-US" sz="16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: Limits scale of evaluation and benchmarking</a:t>
            </a:r>
            <a:endParaRPr lang="en-US" sz="1600" dirty="0"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67460"/>
              </p:ext>
            </p:extLst>
          </p:nvPr>
        </p:nvGraphicFramePr>
        <p:xfrm>
          <a:off x="565728" y="3714494"/>
          <a:ext cx="1175871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6154">
                  <a:extLst>
                    <a:ext uri="{9D8B030D-6E8A-4147-A177-3AD203B41FA5}">
                      <a16:colId xmlns:a16="http://schemas.microsoft.com/office/drawing/2014/main" val="3612714245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1155520241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1124865825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22928242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Human annotation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</a:rPr>
                        <a:t>✔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8515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Scalable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</a:rPr>
                        <a:t>✔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</a:rPr>
                        <a:t>✔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0016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Color + Semantic Structure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</a:rPr>
                        <a:t>✔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</a:rPr>
                        <a:t>✔ (Limited)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4955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Structural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Changes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</a:rPr>
                        <a:t>✔ (Limited)</a:t>
                      </a:r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054353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3865088" y="1191999"/>
            <a:ext cx="2762250" cy="552867"/>
            <a:chOff x="1538" y="1328567"/>
            <a:chExt cx="2762250" cy="690562"/>
          </a:xfrm>
        </p:grpSpPr>
        <p:sp>
          <p:nvSpPr>
            <p:cNvPr id="14" name="Rounded Rectangle 13"/>
            <p:cNvSpPr/>
            <p:nvPr/>
          </p:nvSpPr>
          <p:spPr>
            <a:xfrm>
              <a:off x="1538" y="1328567"/>
              <a:ext cx="2762250" cy="69056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 txBox="1"/>
            <p:nvPr/>
          </p:nvSpPr>
          <p:spPr>
            <a:xfrm>
              <a:off x="21764" y="1348793"/>
              <a:ext cx="2721798" cy="6501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solidFill>
                    <a:schemeClr val="tx1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Color</a:t>
              </a:r>
              <a:r>
                <a:rPr lang="en-US" sz="1800" b="1" kern="1200" dirty="0" smtClean="0">
                  <a:solidFill>
                    <a:schemeClr val="tx1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 evaluation-based</a:t>
              </a:r>
              <a:endParaRPr lang="en-US" sz="1800" b="1" kern="12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357965" y="1943540"/>
            <a:ext cx="2762250" cy="1618632"/>
            <a:chOff x="1538" y="2260826"/>
            <a:chExt cx="2762250" cy="1829272"/>
          </a:xfrm>
        </p:grpSpPr>
        <p:sp>
          <p:nvSpPr>
            <p:cNvPr id="25" name="Rounded Rectangle 24"/>
            <p:cNvSpPr/>
            <p:nvPr/>
          </p:nvSpPr>
          <p:spPr>
            <a:xfrm>
              <a:off x="1538" y="2260826"/>
              <a:ext cx="2762250" cy="1829272"/>
            </a:xfrm>
            <a:prstGeom prst="roundRect">
              <a:avLst>
                <a:gd name="adj" fmla="val 10000"/>
              </a:avLst>
            </a:prstGeom>
            <a:noFill/>
            <a:ln>
              <a:solidFill>
                <a:schemeClr val="tx1"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Rounded Rectangle 4"/>
            <p:cNvSpPr txBox="1"/>
            <p:nvPr/>
          </p:nvSpPr>
          <p:spPr>
            <a:xfrm>
              <a:off x="55116" y="2314404"/>
              <a:ext cx="2655094" cy="17221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Estimate color distributions for H &amp; E stained regions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- Angle between color planes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- Normalized Median Intensity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- Coefficient of Variation</a:t>
              </a:r>
              <a:endParaRPr lang="en-US" sz="1600" kern="12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69852" y="1197300"/>
            <a:ext cx="2762250" cy="547566"/>
            <a:chOff x="1538" y="1328567"/>
            <a:chExt cx="2762250" cy="690562"/>
          </a:xfrm>
        </p:grpSpPr>
        <p:sp>
          <p:nvSpPr>
            <p:cNvPr id="28" name="Rounded Rectangle 27"/>
            <p:cNvSpPr/>
            <p:nvPr/>
          </p:nvSpPr>
          <p:spPr>
            <a:xfrm>
              <a:off x="1538" y="1328567"/>
              <a:ext cx="2762250" cy="69056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ounded Rectangle 4"/>
            <p:cNvSpPr txBox="1"/>
            <p:nvPr/>
          </p:nvSpPr>
          <p:spPr>
            <a:xfrm>
              <a:off x="21764" y="1348793"/>
              <a:ext cx="2721798" cy="6501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b="1" dirty="0" smtClean="0">
                  <a:solidFill>
                    <a:schemeClr val="tx1"/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Perceptually motivated</a:t>
              </a:r>
              <a:endParaRPr lang="en-US" sz="1800" b="1" kern="1200" dirty="0">
                <a:solidFill>
                  <a:schemeClr val="tx1"/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169852" y="1971621"/>
            <a:ext cx="2762250" cy="1590551"/>
            <a:chOff x="1538" y="2260826"/>
            <a:chExt cx="2762250" cy="1829272"/>
          </a:xfrm>
        </p:grpSpPr>
        <p:sp>
          <p:nvSpPr>
            <p:cNvPr id="31" name="Rounded Rectangle 30"/>
            <p:cNvSpPr/>
            <p:nvPr/>
          </p:nvSpPr>
          <p:spPr>
            <a:xfrm>
              <a:off x="1538" y="2260826"/>
              <a:ext cx="2762250" cy="1829272"/>
            </a:xfrm>
            <a:prstGeom prst="roundRect">
              <a:avLst>
                <a:gd name="adj" fmla="val 10000"/>
              </a:avLst>
            </a:prstGeom>
            <a:noFill/>
            <a:ln>
              <a:solidFill>
                <a:schemeClr val="tx1"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Rounded Rectangle 4"/>
            <p:cNvSpPr txBox="1"/>
            <p:nvPr/>
          </p:nvSpPr>
          <p:spPr>
            <a:xfrm>
              <a:off x="55116" y="2314404"/>
              <a:ext cx="2655094" cy="17221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Peak-Signal-to-Noise-Ratio</a:t>
              </a:r>
              <a:endParaRPr lang="en-US" sz="1600" kern="1200" dirty="0" smtClean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Structural Similarity Index (SSIM)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QSSIM, CW-SSIM</a:t>
              </a:r>
              <a:endParaRPr lang="en-US" sz="1600" kern="12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46213" y="1943541"/>
            <a:ext cx="2520390" cy="1618631"/>
            <a:chOff x="1538" y="2232746"/>
            <a:chExt cx="2762250" cy="1829272"/>
          </a:xfrm>
        </p:grpSpPr>
        <p:sp>
          <p:nvSpPr>
            <p:cNvPr id="34" name="Rounded Rectangle 33"/>
            <p:cNvSpPr/>
            <p:nvPr/>
          </p:nvSpPr>
          <p:spPr>
            <a:xfrm>
              <a:off x="1538" y="2232746"/>
              <a:ext cx="2762250" cy="1829272"/>
            </a:xfrm>
            <a:prstGeom prst="roundRect">
              <a:avLst>
                <a:gd name="adj" fmla="val 10000"/>
              </a:avLst>
            </a:prstGeom>
            <a:noFill/>
            <a:ln>
              <a:solidFill>
                <a:schemeClr val="tx1"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Rounded Rectangle 4"/>
            <p:cNvSpPr txBox="1"/>
            <p:nvPr/>
          </p:nvSpPr>
          <p:spPr>
            <a:xfrm>
              <a:off x="55116" y="2314404"/>
              <a:ext cx="2655093" cy="17221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Histogram distance 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(EMD, KL-Divergence)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Image L</a:t>
              </a:r>
              <a:r>
                <a:rPr lang="en-US" sz="1600" kern="1200" baseline="-250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2</a:t>
              </a:r>
              <a:r>
                <a:rPr lang="en-US" sz="1600" kern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 </a:t>
              </a:r>
              <a:r>
                <a:rPr lang="en-US" sz="16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d</a:t>
              </a:r>
              <a:r>
                <a:rPr lang="en-US" sz="1600" kern="1200" dirty="0" smtClean="0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istance</a:t>
              </a:r>
              <a:endParaRPr lang="en-US" sz="1600" kern="12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7997031" y="1124721"/>
            <a:ext cx="3057582" cy="4073133"/>
          </a:xfrm>
          <a:prstGeom prst="roundRect">
            <a:avLst>
              <a:gd name="adj" fmla="val 1847"/>
            </a:avLst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1370" y="5634572"/>
            <a:ext cx="109453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sz="1000" dirty="0" err="1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Macenko</a:t>
            </a: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et. al., ‘A Method for Normalizing Histology Slides for Quantitative </a:t>
            </a:r>
            <a:r>
              <a:rPr lang="en-US" sz="10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Analysis.Proceedings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’, </a:t>
            </a: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ISBI 2009</a:t>
            </a:r>
          </a:p>
          <a:p>
            <a:pPr marL="228600" indent="-228600">
              <a:buAutoNum type="arabicPeriod"/>
            </a:pPr>
            <a:r>
              <a:rPr lang="en-US" sz="10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Vahadane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et. al., ‘Structure-preserving color normalization and sparse </a:t>
            </a: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stain separation 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for histological images’, IEEE transactions on medical imaging, </a:t>
            </a: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2016.</a:t>
            </a:r>
          </a:p>
          <a:p>
            <a:pPr marL="228600" indent="-228600">
              <a:buAutoNum type="arabicPeriod"/>
            </a:pPr>
            <a:r>
              <a:rPr lang="en-US" altLang="zh-TW" sz="1000" dirty="0" err="1" smtClean="0">
                <a:solidFill>
                  <a:schemeClr val="bg2">
                    <a:lumMod val="50000"/>
                  </a:schemeClr>
                </a:solidFill>
                <a:latin typeface="+mj-lt"/>
                <a:ea typeface="新細明體" charset="-120"/>
              </a:rPr>
              <a:t>Zanjani</a:t>
            </a:r>
            <a:r>
              <a:rPr lang="en-US" altLang="zh-TW" sz="1000" dirty="0" smtClean="0">
                <a:solidFill>
                  <a:schemeClr val="bg2">
                    <a:lumMod val="50000"/>
                  </a:schemeClr>
                </a:solidFill>
                <a:latin typeface="+mj-lt"/>
                <a:ea typeface="新細明體" charset="-120"/>
              </a:rPr>
              <a:t> </a:t>
            </a:r>
            <a:r>
              <a:rPr lang="en-US" altLang="zh-TW" sz="1000" dirty="0">
                <a:solidFill>
                  <a:schemeClr val="bg2">
                    <a:lumMod val="50000"/>
                  </a:schemeClr>
                </a:solidFill>
                <a:latin typeface="+mj-lt"/>
                <a:ea typeface="新細明體" charset="-120"/>
              </a:rPr>
              <a:t>et. al., “Histopathology stain-color normalization using deep generative models”, </a:t>
            </a:r>
            <a:r>
              <a:rPr lang="en-US" altLang="zh-TW" sz="1000" dirty="0" smtClean="0">
                <a:solidFill>
                  <a:schemeClr val="bg2">
                    <a:lumMod val="50000"/>
                  </a:schemeClr>
                </a:solidFill>
                <a:latin typeface="+mj-lt"/>
                <a:ea typeface="新細明體" charset="-120"/>
              </a:rPr>
              <a:t>MIDL 2018</a:t>
            </a:r>
          </a:p>
          <a:p>
            <a:pPr marL="228600" indent="-228600">
              <a:buFontTx/>
              <a:buAutoNum type="arabicPeriod"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Zhou et. al. "Image </a:t>
            </a:r>
            <a:r>
              <a:rPr lang="en-US" sz="10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Qualifty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Assessment: From Error Visibility to Structural Similarity." 2004</a:t>
            </a:r>
          </a:p>
          <a:p>
            <a:pPr marL="228600" indent="-228600">
              <a:buAutoNum type="arabicPeriod"/>
            </a:pPr>
            <a:endParaRPr lang="en-US" altLang="zh-TW" sz="1000" dirty="0" smtClean="0">
              <a:solidFill>
                <a:schemeClr val="bg2">
                  <a:lumMod val="50000"/>
                </a:schemeClr>
              </a:solidFill>
              <a:latin typeface="+mj-lt"/>
              <a:ea typeface="新細明體" charset="-120"/>
            </a:endParaRPr>
          </a:p>
          <a:p>
            <a:pPr marL="228600" indent="-228600">
              <a:buAutoNum type="arabicPeriod"/>
            </a:pPr>
            <a:endParaRPr lang="en-US" altLang="zh-TW" sz="1000" dirty="0">
              <a:solidFill>
                <a:schemeClr val="bg2">
                  <a:lumMod val="50000"/>
                </a:schemeClr>
              </a:solidFill>
              <a:latin typeface="+mj-lt"/>
              <a:ea typeface="新細明體" charset="-120"/>
            </a:endParaRPr>
          </a:p>
          <a:p>
            <a:pPr marL="228600" indent="-228600">
              <a:buAutoNum type="arabicPeriod"/>
            </a:pPr>
            <a:endParaRPr lang="en-US" sz="1000" dirty="0" smtClean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marL="228600" indent="-228600">
              <a:buAutoNum type="arabicPeriod"/>
            </a:pPr>
            <a:endParaRPr lang="en-US" sz="10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084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Inspiration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000" dirty="0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Internal activations of deep convolutional networks correspond well with human perception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7985" y="5393557"/>
            <a:ext cx="616394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Self-Supervised Learning</a:t>
            </a:r>
            <a:endParaRPr lang="en-US" b="1" kern="0" dirty="0" smtClean="0"/>
          </a:p>
        </p:txBody>
      </p:sp>
      <p:sp>
        <p:nvSpPr>
          <p:cNvPr id="5" name="Rectangle 4"/>
          <p:cNvSpPr/>
          <p:nvPr/>
        </p:nvSpPr>
        <p:spPr>
          <a:xfrm>
            <a:off x="911370" y="5157210"/>
            <a:ext cx="3315455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kern="0" dirty="0" smtClean="0"/>
              <a:t>Challenge</a:t>
            </a:r>
          </a:p>
          <a:p>
            <a:pPr algn="ctr"/>
            <a:r>
              <a:rPr lang="en-US" kern="0" dirty="0" smtClean="0"/>
              <a:t>Human perceptual judgement data unavailable for histopathology images</a:t>
            </a:r>
            <a:endParaRPr lang="en-US" kern="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402776" y="5557459"/>
            <a:ext cx="647412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911261" y="1468150"/>
            <a:ext cx="4727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+mj-lt"/>
              </a:rPr>
              <a:t>Learned Perceptual Image Patch </a:t>
            </a:r>
            <a:r>
              <a:rPr lang="en-US" b="1" dirty="0" smtClean="0">
                <a:latin typeface="+mj-lt"/>
              </a:rPr>
              <a:t>Similarity Metric (LPIPS)*</a:t>
            </a:r>
            <a:endParaRPr lang="en-US" b="1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26" y="1894175"/>
            <a:ext cx="885825" cy="895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888" y="2834833"/>
            <a:ext cx="876300" cy="9048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126" y="3811446"/>
            <a:ext cx="895350" cy="88582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070118" y="1894175"/>
            <a:ext cx="172821" cy="89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351336" y="2125088"/>
            <a:ext cx="366063" cy="433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825797" y="2227675"/>
            <a:ext cx="366063" cy="231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346669" y="2253477"/>
            <a:ext cx="1027729" cy="137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66920" y="2180551"/>
            <a:ext cx="417949" cy="3278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63169" y="6075915"/>
            <a:ext cx="59586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*Zhang et. al., “The </a:t>
            </a:r>
            <a:r>
              <a:rPr lang="en-US" sz="1000" dirty="0"/>
              <a:t>Unreasonable Effectiveness of Deep Features as a Perceptual </a:t>
            </a:r>
            <a:r>
              <a:rPr lang="en-US" sz="1000" dirty="0" smtClean="0"/>
              <a:t>Metric”, CVPR 2018</a:t>
            </a:r>
            <a:endParaRPr lang="en-US" sz="1000" dirty="0"/>
          </a:p>
        </p:txBody>
      </p:sp>
      <p:sp>
        <p:nvSpPr>
          <p:cNvPr id="29" name="Rectangle 28"/>
          <p:cNvSpPr/>
          <p:nvPr/>
        </p:nvSpPr>
        <p:spPr>
          <a:xfrm>
            <a:off x="3059607" y="2849854"/>
            <a:ext cx="172821" cy="89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340825" y="3080767"/>
            <a:ext cx="366063" cy="433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815286" y="3183354"/>
            <a:ext cx="366063" cy="231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336158" y="3209156"/>
            <a:ext cx="1027729" cy="137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56409" y="3136230"/>
            <a:ext cx="417949" cy="3278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059607" y="3812884"/>
            <a:ext cx="172821" cy="89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340825" y="4043797"/>
            <a:ext cx="366063" cy="433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815286" y="4146384"/>
            <a:ext cx="366063" cy="231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336158" y="4172186"/>
            <a:ext cx="1027729" cy="137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456409" y="4099260"/>
            <a:ext cx="417949" cy="3278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92609" y="2302724"/>
            <a:ext cx="172821" cy="895350"/>
          </a:xfrm>
          <a:prstGeom prst="rect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873827" y="2533637"/>
            <a:ext cx="366063" cy="433523"/>
          </a:xfrm>
          <a:prstGeom prst="rect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348288" y="2636224"/>
            <a:ext cx="366063" cy="231542"/>
          </a:xfrm>
          <a:prstGeom prst="rect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869161" y="2653694"/>
            <a:ext cx="811036" cy="145492"/>
          </a:xfrm>
          <a:prstGeom prst="rect">
            <a:avLst/>
          </a:prstGeom>
          <a:solidFill>
            <a:srgbClr val="FFF2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593339" y="3352055"/>
            <a:ext cx="172821" cy="89535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874557" y="3582968"/>
            <a:ext cx="366063" cy="43352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49018" y="3685555"/>
            <a:ext cx="366063" cy="23154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869890" y="3713415"/>
            <a:ext cx="820561" cy="1351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214337" y="2787112"/>
            <a:ext cx="1077337" cy="952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- Weighted L2 norm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- Spatial Average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852431" y="254515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d0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9867744" y="358207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d1</a:t>
            </a:r>
            <a:endParaRPr lang="en-US" dirty="0"/>
          </a:p>
        </p:txBody>
      </p:sp>
      <p:cxnSp>
        <p:nvCxnSpPr>
          <p:cNvPr id="60" name="Elbow Connector 59"/>
          <p:cNvCxnSpPr>
            <a:stCxn id="48" idx="3"/>
            <a:endCxn id="50" idx="1"/>
          </p:cNvCxnSpPr>
          <p:nvPr/>
        </p:nvCxnSpPr>
        <p:spPr>
          <a:xfrm flipV="1">
            <a:off x="9291674" y="2699042"/>
            <a:ext cx="560757" cy="564368"/>
          </a:xfrm>
          <a:prstGeom prst="bentConnector3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48" idx="3"/>
            <a:endCxn id="51" idx="1"/>
          </p:cNvCxnSpPr>
          <p:nvPr/>
        </p:nvCxnSpPr>
        <p:spPr>
          <a:xfrm>
            <a:off x="9291674" y="3263410"/>
            <a:ext cx="576070" cy="472558"/>
          </a:xfrm>
          <a:prstGeom prst="bentConnector3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43" idx="3"/>
            <a:endCxn id="48" idx="1"/>
          </p:cNvCxnSpPr>
          <p:nvPr/>
        </p:nvCxnSpPr>
        <p:spPr>
          <a:xfrm>
            <a:off x="7680197" y="2726440"/>
            <a:ext cx="534140" cy="536970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47" idx="3"/>
            <a:endCxn id="48" idx="1"/>
          </p:cNvCxnSpPr>
          <p:nvPr/>
        </p:nvCxnSpPr>
        <p:spPr>
          <a:xfrm flipV="1">
            <a:off x="7690451" y="3263410"/>
            <a:ext cx="523886" cy="517556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183515" y="1862143"/>
            <a:ext cx="1077337" cy="406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Normalize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&amp; Subtract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8549" y="3086340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767871" y="2138475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Patch0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64263" y="4140682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Patch1</a:t>
            </a:r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474" y="3055844"/>
            <a:ext cx="774430" cy="774430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10438563" y="2241282"/>
            <a:ext cx="1077337" cy="642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Human Judgement Data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6" name="Elbow Connector 55"/>
          <p:cNvCxnSpPr>
            <a:stCxn id="26" idx="3"/>
            <a:endCxn id="40" idx="1"/>
          </p:cNvCxnSpPr>
          <p:nvPr/>
        </p:nvCxnSpPr>
        <p:spPr>
          <a:xfrm>
            <a:off x="5374398" y="2322057"/>
            <a:ext cx="218211" cy="42834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32" idx="3"/>
            <a:endCxn id="40" idx="1"/>
          </p:cNvCxnSpPr>
          <p:nvPr/>
        </p:nvCxnSpPr>
        <p:spPr>
          <a:xfrm flipV="1">
            <a:off x="5363887" y="2750399"/>
            <a:ext cx="228722" cy="52733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>
            <a:off x="5379982" y="3315862"/>
            <a:ext cx="218211" cy="42834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/>
          <p:nvPr/>
        </p:nvCxnSpPr>
        <p:spPr>
          <a:xfrm flipV="1">
            <a:off x="5369471" y="3744204"/>
            <a:ext cx="228722" cy="52733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884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Self-supervised </a:t>
            </a:r>
            <a:r>
              <a:rPr lang="en-US" sz="2800" dirty="0"/>
              <a:t>E</a:t>
            </a:r>
            <a:r>
              <a:rPr lang="en-US" sz="2800" dirty="0" smtClean="0"/>
              <a:t>mbedding </a:t>
            </a:r>
            <a:r>
              <a:rPr lang="en-US" sz="2800" dirty="0"/>
              <a:t>L</a:t>
            </a:r>
            <a:r>
              <a:rPr lang="en-US" sz="2800" dirty="0" smtClean="0"/>
              <a:t>earning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dirty="0" smtClean="0"/>
              <a:t>Objective</a:t>
            </a:r>
            <a:r>
              <a:rPr lang="en-US" sz="1800" dirty="0" smtClean="0"/>
              <a:t>: </a:t>
            </a:r>
            <a:r>
              <a:rPr lang="en-US" sz="1800" dirty="0"/>
              <a:t>Embed images into lower dimensional vectors with perceptually closer images having lower </a:t>
            </a:r>
            <a:r>
              <a:rPr lang="en-US" sz="1800" dirty="0" smtClean="0"/>
              <a:t>Euclidean distance </a:t>
            </a:r>
            <a:r>
              <a:rPr lang="en-US" sz="1800" dirty="0"/>
              <a:t>in embedding space</a:t>
            </a:r>
          </a:p>
          <a:p>
            <a:r>
              <a:rPr lang="en-US" sz="1800" b="1" dirty="0" smtClean="0"/>
              <a:t>Idea</a:t>
            </a:r>
            <a:r>
              <a:rPr lang="en-US" sz="1800" dirty="0" smtClean="0"/>
              <a:t>: WSI samples for a patient/laboratory should be perceptually closer compared to different patients/laboratories. Each WSI represents a class.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1800" b="1" dirty="0" smtClean="0"/>
          </a:p>
          <a:p>
            <a:r>
              <a:rPr lang="en-US" sz="1800" b="1" dirty="0" smtClean="0"/>
              <a:t>Deep Metric Learning</a:t>
            </a:r>
          </a:p>
          <a:p>
            <a:pPr lvl="1"/>
            <a:r>
              <a:rPr lang="en-US" sz="1600" dirty="0" smtClean="0"/>
              <a:t>Triplet Network: Focuses on relative dissimilarity between disjoint classes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3" t="22944" r="26570" b="22843"/>
          <a:stretch/>
        </p:blipFill>
        <p:spPr>
          <a:xfrm>
            <a:off x="1429833" y="2616567"/>
            <a:ext cx="2458670" cy="2502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077" y="3047534"/>
            <a:ext cx="4572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28" y="3172889"/>
            <a:ext cx="457200" cy="45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7" t="23960" r="15723" b="14720"/>
          <a:stretch/>
        </p:blipFill>
        <p:spPr>
          <a:xfrm>
            <a:off x="8054638" y="2616567"/>
            <a:ext cx="2669084" cy="2530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544" y="4009284"/>
            <a:ext cx="457200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970" y="3627249"/>
            <a:ext cx="457200" cy="4572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901233" y="3544214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52496" y="3657372"/>
            <a:ext cx="137160" cy="137160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08615" y="4159260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264856" y="4300131"/>
            <a:ext cx="137160" cy="1371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164111" y="2908378"/>
            <a:ext cx="28217" cy="17468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178219" y="4645330"/>
            <a:ext cx="24211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130070" y="4635432"/>
            <a:ext cx="1052071" cy="5747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048141" y="3627249"/>
            <a:ext cx="391011" cy="8298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7"/>
            <a:endCxn id="11" idx="2"/>
          </p:cNvCxnSpPr>
          <p:nvPr/>
        </p:nvCxnSpPr>
        <p:spPr>
          <a:xfrm flipV="1">
            <a:off x="5025688" y="3612794"/>
            <a:ext cx="875545" cy="56655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 rot="1119738">
            <a:off x="5301538" y="2879574"/>
            <a:ext cx="1840461" cy="985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 rot="1119738">
            <a:off x="4272097" y="3591949"/>
            <a:ext cx="1840461" cy="985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6047645" y="3784076"/>
            <a:ext cx="2073852" cy="5822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3780165" y="3242305"/>
            <a:ext cx="1578478" cy="1925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344642" y="4806737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Embedding Space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11346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8"/>
          <a:stretch/>
        </p:blipFill>
        <p:spPr>
          <a:xfrm>
            <a:off x="2870008" y="2125713"/>
            <a:ext cx="3175912" cy="32992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71727" y="1735160"/>
            <a:ext cx="747016" cy="3120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Triplet Network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143" y="1105252"/>
            <a:ext cx="10830116" cy="1245945"/>
          </a:xfrm>
        </p:spPr>
        <p:txBody>
          <a:bodyPr/>
          <a:lstStyle/>
          <a:p>
            <a:r>
              <a:rPr lang="en-US" sz="2000" dirty="0" smtClean="0"/>
              <a:t>Extensive </a:t>
            </a:r>
            <a:r>
              <a:rPr lang="en-US" sz="2000" dirty="0"/>
              <a:t>use in </a:t>
            </a:r>
            <a:r>
              <a:rPr lang="en-US" sz="2000" dirty="0" smtClean="0"/>
              <a:t>human recognition and image retrieval tasks</a:t>
            </a:r>
          </a:p>
          <a:p>
            <a:r>
              <a:rPr lang="en-US" sz="2000" dirty="0" smtClean="0"/>
              <a:t>Doesn’t enforce </a:t>
            </a:r>
            <a:r>
              <a:rPr lang="en-US" sz="2000" dirty="0"/>
              <a:t>the </a:t>
            </a:r>
            <a:r>
              <a:rPr lang="en-US" sz="2000" dirty="0" smtClean="0"/>
              <a:t>embedding </a:t>
            </a:r>
            <a:r>
              <a:rPr lang="en-US" sz="2000" dirty="0"/>
              <a:t>of each </a:t>
            </a:r>
            <a:r>
              <a:rPr lang="en-US" sz="2000" dirty="0" smtClean="0"/>
              <a:t>class </a:t>
            </a:r>
            <a:r>
              <a:rPr lang="en-US" sz="2000" dirty="0"/>
              <a:t>to collapse </a:t>
            </a:r>
            <a:r>
              <a:rPr lang="en-US" sz="2000" dirty="0" smtClean="0"/>
              <a:t>into </a:t>
            </a:r>
            <a:r>
              <a:rPr lang="en-US" sz="2000" dirty="0"/>
              <a:t>small clusters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493" y="5987134"/>
            <a:ext cx="85473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latin typeface="+mj-lt"/>
              </a:rPr>
              <a:t>Elad</a:t>
            </a:r>
            <a:r>
              <a:rPr lang="en-US" sz="1000" dirty="0">
                <a:latin typeface="+mj-lt"/>
              </a:rPr>
              <a:t> Hoffer and </a:t>
            </a:r>
            <a:r>
              <a:rPr lang="en-US" sz="1000" dirty="0" err="1">
                <a:latin typeface="+mj-lt"/>
              </a:rPr>
              <a:t>Nir</a:t>
            </a:r>
            <a:r>
              <a:rPr lang="en-US" sz="1000" dirty="0">
                <a:latin typeface="+mj-lt"/>
              </a:rPr>
              <a:t> </a:t>
            </a:r>
            <a:r>
              <a:rPr lang="en-US" sz="1000" dirty="0" err="1">
                <a:latin typeface="+mj-lt"/>
              </a:rPr>
              <a:t>Ailon</a:t>
            </a:r>
            <a:r>
              <a:rPr lang="en-US" sz="1000" dirty="0">
                <a:latin typeface="+mj-lt"/>
              </a:rPr>
              <a:t>. 2015. Deep Metric Learning Using Triplet </a:t>
            </a:r>
            <a:r>
              <a:rPr lang="en-US" sz="1000" dirty="0" smtClean="0">
                <a:latin typeface="+mj-lt"/>
              </a:rPr>
              <a:t>Network. Lecture </a:t>
            </a:r>
            <a:r>
              <a:rPr lang="en-US" sz="1000" dirty="0">
                <a:latin typeface="+mj-lt"/>
              </a:rPr>
              <a:t>Notes in Computer Science (2015), 84–92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85222" y="5310289"/>
            <a:ext cx="1431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Triplet network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988" y="3267379"/>
            <a:ext cx="4889753" cy="11813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197" y="4587913"/>
            <a:ext cx="722376" cy="7223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059475" y="2331440"/>
            <a:ext cx="5142464" cy="2921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860304" y="2612794"/>
            <a:ext cx="1540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Embedding Space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0006216" y="4003241"/>
            <a:ext cx="564506" cy="148752"/>
          </a:xfrm>
          <a:prstGeom prst="straightConnector1">
            <a:avLst/>
          </a:prstGeom>
          <a:ln w="31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19540" y="4023360"/>
            <a:ext cx="6978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margin</a:t>
            </a:r>
            <a:endParaRPr lang="en-US" sz="1200" dirty="0"/>
          </a:p>
        </p:txBody>
      </p:sp>
      <p:sp>
        <p:nvSpPr>
          <p:cNvPr id="17" name="Oval 16"/>
          <p:cNvSpPr/>
          <p:nvPr/>
        </p:nvSpPr>
        <p:spPr>
          <a:xfrm>
            <a:off x="1487440" y="2766683"/>
            <a:ext cx="230428" cy="230428"/>
          </a:xfrm>
          <a:prstGeom prst="ellipse">
            <a:avLst/>
          </a:prstGeom>
          <a:solidFill>
            <a:srgbClr val="060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483529" y="4833887"/>
            <a:ext cx="230428" cy="230428"/>
          </a:xfrm>
          <a:prstGeom prst="ellipse">
            <a:avLst/>
          </a:prstGeom>
          <a:solidFill>
            <a:srgbClr val="FF0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476715" y="3792932"/>
            <a:ext cx="230428" cy="230428"/>
          </a:xfrm>
          <a:prstGeom prst="ellipse">
            <a:avLst/>
          </a:prstGeom>
          <a:solidFill>
            <a:srgbClr val="09F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29781" y="2135343"/>
            <a:ext cx="110158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+mj-lt"/>
              </a:rPr>
              <a:t>Embeddings</a:t>
            </a:r>
            <a:endParaRPr lang="en-US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93" y="2728008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Anchor</a:t>
            </a:r>
            <a:endParaRPr lang="en-US" b="1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3035" y="3744431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Positive</a:t>
            </a:r>
            <a:endParaRPr lang="en-US" b="1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1665" y="4776588"/>
            <a:ext cx="848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j-lt"/>
              </a:rPr>
              <a:t>Negative</a:t>
            </a:r>
            <a:endParaRPr lang="en-US" b="1" dirty="0">
              <a:latin typeface="+mj-lt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57" y="2483297"/>
            <a:ext cx="718405" cy="71840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252" y="3537131"/>
            <a:ext cx="722376" cy="72237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636165" y="4619005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Hard Triplet</a:t>
            </a:r>
            <a:endParaRPr lang="en-US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133643" y="4619005"/>
            <a:ext cx="1114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Easy Triplet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71829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Triplet Loss and Batch Sampling</a:t>
            </a:r>
            <a:endParaRPr lang="en-US" sz="2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070456" y="990600"/>
            <a:ext cx="5255972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endParaRPr lang="en-US" kern="0" dirty="0" smtClean="0"/>
          </a:p>
          <a:p>
            <a:endParaRPr lang="en-US" kern="0" dirty="0" smtClean="0"/>
          </a:p>
          <a:p>
            <a:endParaRPr lang="en-US" kern="0" dirty="0" smtClean="0"/>
          </a:p>
          <a:p>
            <a:pPr marL="0" indent="0">
              <a:buNone/>
            </a:pPr>
            <a:endParaRPr lang="en-US" kern="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5029199"/>
          </a:xfrm>
        </p:spPr>
        <p:txBody>
          <a:bodyPr/>
          <a:lstStyle/>
          <a:p>
            <a:r>
              <a:rPr lang="en-US" sz="2000" dirty="0"/>
              <a:t>Triplet Loss</a:t>
            </a:r>
          </a:p>
          <a:p>
            <a:pPr lvl="1"/>
            <a:r>
              <a:rPr lang="en-US" sz="1800" dirty="0" smtClean="0"/>
              <a:t>Utilize </a:t>
            </a:r>
            <a:r>
              <a:rPr lang="en-US" sz="1800" dirty="0" err="1" smtClean="0"/>
              <a:t>softplus</a:t>
            </a:r>
            <a:r>
              <a:rPr lang="en-US" sz="1800" dirty="0" smtClean="0"/>
              <a:t>-version of triplet loss</a:t>
            </a:r>
          </a:p>
          <a:p>
            <a:pPr lvl="1"/>
            <a:endParaRPr lang="en-US" sz="1800" dirty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Batch Sampling (Triplet Mining)</a:t>
            </a:r>
          </a:p>
          <a:p>
            <a:pPr lvl="1"/>
            <a:r>
              <a:rPr lang="en-US" sz="1800" dirty="0" smtClean="0"/>
              <a:t>Batch-Hard</a:t>
            </a:r>
          </a:p>
          <a:p>
            <a:pPr lvl="2"/>
            <a:r>
              <a:rPr lang="en-US" dirty="0" smtClean="0"/>
              <a:t>Computes loss using hardest negative and hardest positive samples in the batch </a:t>
            </a:r>
          </a:p>
          <a:p>
            <a:pPr lvl="1"/>
            <a:r>
              <a:rPr lang="en-US" sz="1800" dirty="0" smtClean="0"/>
              <a:t>Batch-All</a:t>
            </a:r>
          </a:p>
          <a:p>
            <a:pPr lvl="2"/>
            <a:r>
              <a:rPr lang="en-US" dirty="0" smtClean="0"/>
              <a:t>Computes loss on all valid triplets forcing images from same class to be drawn closer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62" y="2485057"/>
            <a:ext cx="798427" cy="7984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05" y="2484713"/>
            <a:ext cx="808760" cy="808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588" y="2491706"/>
            <a:ext cx="791223" cy="7912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363529" y="1944748"/>
                <a:ext cx="2196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𝞱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𝞱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529" y="1944748"/>
                <a:ext cx="2196435" cy="276999"/>
              </a:xfrm>
              <a:prstGeom prst="rect">
                <a:avLst/>
              </a:prstGeom>
              <a:blipFill>
                <a:blip r:embed="rId5"/>
                <a:stretch>
                  <a:fillRect l="-1944" r="-3333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803529" y="1954735"/>
                <a:ext cx="22023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𝞱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𝞱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529" y="1954735"/>
                <a:ext cx="2202398" cy="276999"/>
              </a:xfrm>
              <a:prstGeom prst="rect">
                <a:avLst/>
              </a:prstGeom>
              <a:blipFill>
                <a:blip r:embed="rId6"/>
                <a:stretch>
                  <a:fillRect l="-1939" t="-2222" r="-3324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89873" y="1954736"/>
                <a:ext cx="42704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𝑜𝑠𝑠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𝑚𝑎𝑟𝑔𝑖𝑛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873" y="1954736"/>
                <a:ext cx="4270400" cy="276999"/>
              </a:xfrm>
              <a:prstGeom prst="rect">
                <a:avLst/>
              </a:prstGeom>
              <a:blipFill>
                <a:blip r:embed="rId7"/>
                <a:stretch>
                  <a:fillRect l="-713" t="-2222" r="-1284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720017" y="3630606"/>
                <a:ext cx="4407938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𝑠𝑜𝑓𝑡𝑝𝑙𝑢𝑠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𝑣𝑒𝑟𝑠𝑖𝑜𝑛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𝑜𝑠𝑠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( 1+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800" dirty="0" smtClean="0"/>
                  <a:t>)</a:t>
                </a:r>
                <a:endParaRPr lang="en-US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017" y="3630606"/>
                <a:ext cx="4407938" cy="288477"/>
              </a:xfrm>
              <a:prstGeom prst="rect">
                <a:avLst/>
              </a:prstGeom>
              <a:blipFill>
                <a:blip r:embed="rId8"/>
                <a:stretch>
                  <a:fillRect l="-2490" t="-23404" r="-2490" b="-48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486994" y="2730381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Anchor (a)</a:t>
            </a:r>
            <a:endParaRPr lang="en-US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88234" y="2723651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Positive(p)</a:t>
            </a:r>
            <a:endParaRPr lang="en-US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83130" y="2704082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Negative(n)</a:t>
            </a:r>
            <a:endParaRPr lang="en-US" dirty="0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9826" y="6030304"/>
            <a:ext cx="85078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+mj-lt"/>
              </a:rPr>
              <a:t>Alexander </a:t>
            </a:r>
            <a:r>
              <a:rPr lang="en-US" sz="1000" dirty="0" err="1">
                <a:latin typeface="+mj-lt"/>
              </a:rPr>
              <a:t>Hermans</a:t>
            </a:r>
            <a:r>
              <a:rPr lang="en-US" sz="1000" dirty="0">
                <a:latin typeface="+mj-lt"/>
              </a:rPr>
              <a:t>, Lucas Beyer, and Bastian </a:t>
            </a:r>
            <a:r>
              <a:rPr lang="en-US" sz="1000" dirty="0" err="1">
                <a:latin typeface="+mj-lt"/>
              </a:rPr>
              <a:t>Leibe</a:t>
            </a:r>
            <a:r>
              <a:rPr lang="en-US" sz="1000" dirty="0">
                <a:latin typeface="+mj-lt"/>
              </a:rPr>
              <a:t>. 2017. In Defense of </a:t>
            </a:r>
            <a:r>
              <a:rPr lang="en-US" sz="1000" dirty="0" smtClean="0">
                <a:latin typeface="+mj-lt"/>
              </a:rPr>
              <a:t>the Triplet </a:t>
            </a:r>
            <a:r>
              <a:rPr lang="en-US" sz="1000" dirty="0">
                <a:latin typeface="+mj-lt"/>
              </a:rPr>
              <a:t>Loss for Person Re-Identification. </a:t>
            </a:r>
            <a:r>
              <a:rPr lang="en-US" sz="1000" dirty="0" err="1" smtClean="0">
                <a:latin typeface="+mj-lt"/>
              </a:rPr>
              <a:t>arXiv:cs.CV</a:t>
            </a:r>
            <a:r>
              <a:rPr lang="en-US" sz="1000" dirty="0" smtClean="0">
                <a:latin typeface="+mj-lt"/>
              </a:rPr>
              <a:t>/1703.07737</a:t>
            </a:r>
            <a:endParaRPr lang="en-US" sz="1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034117" y="2746651"/>
                <a:ext cx="18901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𝞱</m:t>
                        </m:r>
                      </m:sub>
                    </m:sSub>
                  </m:oMath>
                </a14:m>
                <a:r>
                  <a:rPr lang="en-US" dirty="0" smtClean="0"/>
                  <a:t> : Embedding network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117" y="2746651"/>
                <a:ext cx="1890197" cy="215444"/>
              </a:xfrm>
              <a:prstGeom prst="rect">
                <a:avLst/>
              </a:prstGeom>
              <a:blipFill>
                <a:blip r:embed="rId9"/>
                <a:stretch>
                  <a:fillRect l="-4516" t="-28571" r="-4516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2251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tailEnd type="triangl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32442</TotalTime>
  <Words>1126</Words>
  <Application>Microsoft Office PowerPoint</Application>
  <PresentationFormat>Widescreen</PresentationFormat>
  <Paragraphs>253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ＭＳ Ｐゴシック</vt:lpstr>
      <vt:lpstr>Arial</vt:lpstr>
      <vt:lpstr>Cambria Math</vt:lpstr>
      <vt:lpstr>CMU Bright</vt:lpstr>
      <vt:lpstr>Georgia</vt:lpstr>
      <vt:lpstr>新細明體</vt:lpstr>
      <vt:lpstr>Roboto</vt:lpstr>
      <vt:lpstr>1_Default Design</vt:lpstr>
      <vt:lpstr>Learning to Evaluate Color Similarity for Histopathology Images using Triplet Networks</vt:lpstr>
      <vt:lpstr>Background</vt:lpstr>
      <vt:lpstr>Background</vt:lpstr>
      <vt:lpstr>Stain Normalization</vt:lpstr>
      <vt:lpstr>Quantitative Evaluation</vt:lpstr>
      <vt:lpstr>Inspiration</vt:lpstr>
      <vt:lpstr>Self-supervised Embedding Learning</vt:lpstr>
      <vt:lpstr>Triplet Network</vt:lpstr>
      <vt:lpstr>Triplet Loss and Batch Sampling</vt:lpstr>
      <vt:lpstr>Pre-Processing Pipeline</vt:lpstr>
      <vt:lpstr>Pre-Processing: WSI Tile Scoring</vt:lpstr>
      <vt:lpstr>Datasets</vt:lpstr>
      <vt:lpstr>Network Training</vt:lpstr>
      <vt:lpstr>Evaluation</vt:lpstr>
      <vt:lpstr>Retrieval Performance</vt:lpstr>
      <vt:lpstr>Visualizing Learned Embeddings</vt:lpstr>
      <vt:lpstr>Stain Normalization (MITOS)</vt:lpstr>
      <vt:lpstr>Stain Normalization (CAMELYON)</vt:lpstr>
      <vt:lpstr>Qualitative Analysis</vt:lpstr>
      <vt:lpstr>Summary</vt:lpstr>
      <vt:lpstr>Thank You  This work is supported by funding from American Heart Association, Giglio Cancer Research fund, Petit Institute Faculty Fellow Fund, and Carol Ann and David Flanagan Faculty Fellow Fund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John Phan</dc:creator>
  <cp:lastModifiedBy>Choudhary, Anirudh</cp:lastModifiedBy>
  <cp:revision>743</cp:revision>
  <dcterms:created xsi:type="dcterms:W3CDTF">2008-08-21T16:43:29Z</dcterms:created>
  <dcterms:modified xsi:type="dcterms:W3CDTF">2019-09-10T18:47:06Z</dcterms:modified>
</cp:coreProperties>
</file>